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70"/>
  </p:notesMasterIdLst>
  <p:sldIdLst>
    <p:sldId id="256" r:id="rId3"/>
    <p:sldId id="257" r:id="rId4"/>
    <p:sldId id="323" r:id="rId5"/>
    <p:sldId id="277" r:id="rId6"/>
    <p:sldId id="261" r:id="rId7"/>
    <p:sldId id="348" r:id="rId8"/>
    <p:sldId id="319" r:id="rId9"/>
    <p:sldId id="259" r:id="rId10"/>
    <p:sldId id="318" r:id="rId11"/>
    <p:sldId id="320" r:id="rId12"/>
    <p:sldId id="321" r:id="rId13"/>
    <p:sldId id="322" r:id="rId14"/>
    <p:sldId id="295" r:id="rId15"/>
    <p:sldId id="324" r:id="rId16"/>
    <p:sldId id="278" r:id="rId17"/>
    <p:sldId id="280" r:id="rId18"/>
    <p:sldId id="325" r:id="rId19"/>
    <p:sldId id="286" r:id="rId20"/>
    <p:sldId id="296" r:id="rId21"/>
    <p:sldId id="326" r:id="rId22"/>
    <p:sldId id="288" r:id="rId23"/>
    <p:sldId id="289" r:id="rId24"/>
    <p:sldId id="327" r:id="rId25"/>
    <p:sldId id="291" r:id="rId26"/>
    <p:sldId id="290" r:id="rId27"/>
    <p:sldId id="292" r:id="rId28"/>
    <p:sldId id="297" r:id="rId29"/>
    <p:sldId id="298" r:id="rId30"/>
    <p:sldId id="283" r:id="rId31"/>
    <p:sldId id="315" r:id="rId32"/>
    <p:sldId id="285" r:id="rId33"/>
    <p:sldId id="361" r:id="rId34"/>
    <p:sldId id="293" r:id="rId35"/>
    <p:sldId id="360" r:id="rId36"/>
    <p:sldId id="362" r:id="rId37"/>
    <p:sldId id="300" r:id="rId38"/>
    <p:sldId id="359" r:id="rId39"/>
    <p:sldId id="316" r:id="rId40"/>
    <p:sldId id="302" r:id="rId41"/>
    <p:sldId id="317" r:id="rId42"/>
    <p:sldId id="349" r:id="rId43"/>
    <p:sldId id="304" r:id="rId44"/>
    <p:sldId id="305" r:id="rId45"/>
    <p:sldId id="330" r:id="rId46"/>
    <p:sldId id="331" r:id="rId47"/>
    <p:sldId id="332" r:id="rId48"/>
    <p:sldId id="340" r:id="rId49"/>
    <p:sldId id="335" r:id="rId50"/>
    <p:sldId id="343" r:id="rId51"/>
    <p:sldId id="333" r:id="rId52"/>
    <p:sldId id="334" r:id="rId53"/>
    <p:sldId id="336" r:id="rId54"/>
    <p:sldId id="337" r:id="rId55"/>
    <p:sldId id="338" r:id="rId56"/>
    <p:sldId id="339" r:id="rId57"/>
    <p:sldId id="308" r:id="rId58"/>
    <p:sldId id="351" r:id="rId59"/>
    <p:sldId id="352" r:id="rId60"/>
    <p:sldId id="353" r:id="rId61"/>
    <p:sldId id="354" r:id="rId62"/>
    <p:sldId id="355" r:id="rId63"/>
    <p:sldId id="356" r:id="rId64"/>
    <p:sldId id="357" r:id="rId65"/>
    <p:sldId id="347" r:id="rId66"/>
    <p:sldId id="350" r:id="rId67"/>
    <p:sldId id="266" r:id="rId68"/>
    <p:sldId id="358" r:id="rId6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lcome" id="{E75E278A-FF0E-49A4-B170-79828D63BBAD}">
          <p14:sldIdLst>
            <p14:sldId id="256"/>
            <p14:sldId id="257"/>
            <p14:sldId id="323"/>
            <p14:sldId id="277"/>
            <p14:sldId id="261"/>
            <p14:sldId id="348"/>
            <p14:sldId id="319"/>
            <p14:sldId id="259"/>
            <p14:sldId id="318"/>
            <p14:sldId id="320"/>
            <p14:sldId id="321"/>
            <p14:sldId id="322"/>
            <p14:sldId id="295"/>
            <p14:sldId id="324"/>
            <p14:sldId id="278"/>
            <p14:sldId id="280"/>
            <p14:sldId id="325"/>
            <p14:sldId id="286"/>
            <p14:sldId id="296"/>
            <p14:sldId id="326"/>
            <p14:sldId id="288"/>
            <p14:sldId id="289"/>
            <p14:sldId id="327"/>
            <p14:sldId id="291"/>
            <p14:sldId id="290"/>
            <p14:sldId id="292"/>
            <p14:sldId id="297"/>
            <p14:sldId id="298"/>
            <p14:sldId id="283"/>
            <p14:sldId id="315"/>
            <p14:sldId id="285"/>
            <p14:sldId id="361"/>
            <p14:sldId id="293"/>
            <p14:sldId id="360"/>
            <p14:sldId id="362"/>
            <p14:sldId id="300"/>
            <p14:sldId id="359"/>
            <p14:sldId id="316"/>
            <p14:sldId id="302"/>
            <p14:sldId id="317"/>
            <p14:sldId id="349"/>
            <p14:sldId id="304"/>
            <p14:sldId id="305"/>
            <p14:sldId id="330"/>
            <p14:sldId id="331"/>
            <p14:sldId id="332"/>
            <p14:sldId id="340"/>
            <p14:sldId id="335"/>
            <p14:sldId id="343"/>
            <p14:sldId id="333"/>
            <p14:sldId id="334"/>
            <p14:sldId id="336"/>
            <p14:sldId id="337"/>
            <p14:sldId id="338"/>
            <p14:sldId id="339"/>
            <p14:sldId id="308"/>
            <p14:sldId id="351"/>
            <p14:sldId id="352"/>
            <p14:sldId id="353"/>
            <p14:sldId id="354"/>
            <p14:sldId id="355"/>
            <p14:sldId id="356"/>
            <p14:sldId id="357"/>
            <p14:sldId id="347"/>
            <p14:sldId id="350"/>
            <p14:sldId id="266"/>
            <p14:sldId id="358"/>
          </p14:sldIdLst>
        </p14:section>
        <p14:section name="Design, Impress, Work Together" id="{B9B51309-D148-4332-87C2-07BE32FBCA3B}">
          <p14:sldIdLst/>
        </p14:section>
        <p14:section name="Learn More" id="{2CC34DB2-6590-42C0-AD4B-A04C606018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1CA"/>
    <a:srgbClr val="99FF99"/>
    <a:srgbClr val="D2B4A6"/>
    <a:srgbClr val="734F29"/>
    <a:srgbClr val="D24726"/>
    <a:srgbClr val="DD462F"/>
    <a:srgbClr val="AEB785"/>
    <a:srgbClr val="EFD5A2"/>
    <a:srgbClr val="3B3026"/>
    <a:srgbClr val="7955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3911" autoAdjust="0"/>
  </p:normalViewPr>
  <p:slideViewPr>
    <p:cSldViewPr snapToGrid="0">
      <p:cViewPr varScale="1">
        <p:scale>
          <a:sx n="64" d="100"/>
          <a:sy n="64" d="100"/>
        </p:scale>
        <p:origin x="90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3577B-6902-467D-A26C-08A0DD5E4E03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1EA0F-A667-4B49-8422-0062BC55E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Taşınma</a:t>
            </a:r>
            <a:r>
              <a:rPr lang="tr-TR" baseline="0" dirty="0"/>
              <a:t> Süreçleri ve Ayırma Süreci İlkeleri, s946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6649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Taşınma</a:t>
            </a:r>
            <a:r>
              <a:rPr lang="tr-TR" baseline="0" dirty="0"/>
              <a:t> Süreçleri ve Ayırma Süreci İlkeleri, s946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331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Taşınma</a:t>
            </a:r>
            <a:r>
              <a:rPr lang="tr-TR" baseline="0" dirty="0"/>
              <a:t> Süreçleri ve Ayırma Süreci İlkeleri, s946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6846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Taşınma</a:t>
            </a:r>
            <a:r>
              <a:rPr lang="tr-TR" baseline="0" dirty="0"/>
              <a:t> Süreçleri ve Ayırma Süreci İlkeleri, s946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5478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Taşınma</a:t>
            </a:r>
            <a:r>
              <a:rPr lang="tr-TR" baseline="0" dirty="0"/>
              <a:t> Süreçleri ve Ayırma Süreci İlkeleri, s946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2856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2609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i="1" dirty="0">
                <a:latin typeface="Times New Roman" panose="02020603050405020304" pitchFamily="18" charset="0"/>
                <a:cs typeface="Arial" panose="020B0604020202020204" pitchFamily="34" charset="0"/>
              </a:rPr>
              <a:t>However,</a:t>
            </a:r>
            <a:r>
              <a:rPr lang="tr-TR" altLang="en-US" sz="1200" i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1200" i="1" dirty="0">
                <a:latin typeface="Times New Roman" panose="02020603050405020304" pitchFamily="18" charset="0"/>
                <a:cs typeface="Arial" panose="020B0604020202020204" pitchFamily="34" charset="0"/>
              </a:rPr>
              <a:t>equations </a:t>
            </a:r>
            <a:r>
              <a:rPr lang="en-US" altLang="en-US" sz="1200" i="1" dirty="0" err="1">
                <a:latin typeface="Times New Roman" panose="02020603050405020304" pitchFamily="18" charset="0"/>
                <a:cs typeface="Arial" panose="020B0604020202020204" pitchFamily="34" charset="0"/>
              </a:rPr>
              <a:t>Rittinger’s</a:t>
            </a:r>
            <a:r>
              <a:rPr lang="en-US" altLang="en-US" sz="1200" i="1" dirty="0">
                <a:latin typeface="Times New Roman" panose="02020603050405020304" pitchFamily="18" charset="0"/>
                <a:cs typeface="Arial" panose="020B0604020202020204" pitchFamily="34" charset="0"/>
              </a:rPr>
              <a:t> law</a:t>
            </a:r>
            <a:r>
              <a:rPr lang="en-US" altLang="en-US" sz="1200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1200" i="1" dirty="0">
                <a:latin typeface="Times New Roman" panose="02020603050405020304" pitchFamily="18" charset="0"/>
                <a:cs typeface="Arial" panose="020B0604020202020204" pitchFamily="34" charset="0"/>
              </a:rPr>
              <a:t>and Bond’s law</a:t>
            </a:r>
            <a:r>
              <a:rPr lang="en-US" altLang="en-US" sz="1200" dirty="0">
                <a:latin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altLang="en-US" sz="1200" i="1" dirty="0">
                <a:latin typeface="Times New Roman" panose="02020603050405020304" pitchFamily="18" charset="0"/>
                <a:cs typeface="Arial" panose="020B0604020202020204" pitchFamily="34" charset="0"/>
              </a:rPr>
              <a:t>were developed from studies of hard materials (coal and limestone) and deviation from predicted results is likely with many foods.</a:t>
            </a:r>
            <a:endParaRPr lang="en-US" altLang="en-US" sz="1200" b="1" i="1" dirty="0">
              <a:latin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7441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Size reduction (2)</a:t>
            </a:r>
            <a:r>
              <a:rPr lang="tr-TR" dirty="0"/>
              <a:t> sunumdan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249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http://mf.dumlupinar.edu.tr/~runal/toz/tozkarakter/tozkarakter.html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589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Taşınma</a:t>
            </a:r>
            <a:r>
              <a:rPr lang="tr-TR" baseline="0" dirty="0"/>
              <a:t> Süreçleri ve Ayırma Süreci İlkeleri, s946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816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Taşınma</a:t>
            </a:r>
            <a:r>
              <a:rPr lang="tr-TR" baseline="0" dirty="0"/>
              <a:t> Süreçleri ve Ayırma Süreci İlkeleri, s946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6578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Taşınma</a:t>
            </a:r>
            <a:r>
              <a:rPr lang="tr-TR" baseline="0" dirty="0"/>
              <a:t> Süreçleri ve Ayırma Süreci İlkeleri, s946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4527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Taşınma</a:t>
            </a:r>
            <a:r>
              <a:rPr lang="tr-TR" baseline="0" dirty="0"/>
              <a:t> Süreçleri ve Ayırma Süreci İlkeleri, s946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2690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Taşınma</a:t>
            </a:r>
            <a:r>
              <a:rPr lang="tr-TR" baseline="0" dirty="0"/>
              <a:t> Süreçleri ve Ayırma Süreci İlkeleri, s946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3661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Taşınma</a:t>
            </a:r>
            <a:r>
              <a:rPr lang="tr-TR" baseline="0" dirty="0"/>
              <a:t> Süreçleri ve Ayırma Süreci İlkeleri, s946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786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Taşınma</a:t>
            </a:r>
            <a:r>
              <a:rPr lang="tr-TR" baseline="0" dirty="0"/>
              <a:t> Süreçleri ve Ayırma Süreci İlkeleri, s946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813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061006"/>
            <a:ext cx="10515600" cy="2387600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2" y="5110609"/>
            <a:ext cx="6705599" cy="113779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2800">
                <a:solidFill>
                  <a:srgbClr val="D2472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596921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215419" y="365125"/>
            <a:ext cx="1819564" cy="5811838"/>
          </a:xfrm>
        </p:spPr>
        <p:txBody>
          <a:bodyPr vert="eaVert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022666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ชื่อเรื่องและเนื้อหา 4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ยึดเนื้อหา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F36F8D21-42B7-4FDE-9231-616159DA8AA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0476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208868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4167753" cy="435133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Aft>
                <a:spcPts val="1200"/>
              </a:spcAft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>
              <a:lnSpc>
                <a:spcPct val="150000"/>
              </a:lnSpc>
              <a:spcAft>
                <a:spcPts val="1200"/>
              </a:spcAft>
              <a:defRPr sz="1400">
                <a:solidFill>
                  <a:schemeClr val="bg1">
                    <a:lumMod val="50000"/>
                  </a:schemeClr>
                </a:solidFill>
              </a:defRPr>
            </a:lvl2pPr>
            <a:lvl3pPr>
              <a:lnSpc>
                <a:spcPct val="150000"/>
              </a:lnSpc>
              <a:spcAft>
                <a:spcPts val="1200"/>
              </a:spcAft>
              <a:defRPr sz="1200">
                <a:solidFill>
                  <a:schemeClr val="bg1">
                    <a:lumMod val="50000"/>
                  </a:schemeClr>
                </a:solidFill>
              </a:defRPr>
            </a:lvl3pPr>
            <a:lvl4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4pPr>
            <a:lvl5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2402238"/>
            <a:ext cx="4508715" cy="2187227"/>
          </a:xfrm>
        </p:spPr>
        <p:txBody>
          <a:bodyPr anchor="ctr">
            <a:noAutofit/>
          </a:bodyPr>
          <a:lstStyle>
            <a:lvl1pPr algn="l">
              <a:defRPr sz="4800">
                <a:solidFill>
                  <a:srgbClr val="D247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308" y="2402237"/>
            <a:ext cx="5269424" cy="2187226"/>
          </a:xfrm>
        </p:spPr>
        <p:txBody>
          <a:bodyPr anchor="ctr">
            <a:norm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3282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737851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1" y="2193927"/>
            <a:ext cx="5156200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4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4" y="2193927"/>
            <a:ext cx="5157787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606029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00814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432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193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95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EBAAA-29B5-4AF5-BC5F-7E580C29002D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1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34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33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35.wmf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0"/>
            <a:r>
              <a:rPr lang="tr-TR" dirty="0"/>
              <a:t>Temel İşlemler I		</a:t>
            </a:r>
            <a:r>
              <a:rPr lang="tr-TR" b="1" dirty="0">
                <a:solidFill>
                  <a:srgbClr val="00B0F0"/>
                </a:solidFill>
              </a:rPr>
              <a:t>2018-2019</a:t>
            </a:r>
            <a:br>
              <a:rPr lang="tr-TR" b="1" dirty="0">
                <a:solidFill>
                  <a:srgbClr val="00B0F0"/>
                </a:solidFill>
              </a:rPr>
            </a:br>
            <a:r>
              <a:rPr lang="tr-TR" dirty="0">
                <a:solidFill>
                  <a:srgbClr val="FFFF00"/>
                </a:solidFill>
              </a:rPr>
              <a:t>Boyut Küçültme 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4872070"/>
            <a:ext cx="6705599" cy="1137793"/>
          </a:xfrm>
        </p:spPr>
        <p:txBody>
          <a:bodyPr>
            <a:noAutofit/>
          </a:bodyPr>
          <a:lstStyle/>
          <a:p>
            <a:pPr rtl="0"/>
            <a:r>
              <a:rPr lang="tr-TR" sz="2400" dirty="0">
                <a:solidFill>
                  <a:srgbClr val="0070C0"/>
                </a:solidFill>
              </a:rPr>
              <a:t>Mühendislik Mimarlık Fakültesi </a:t>
            </a:r>
          </a:p>
          <a:p>
            <a:pPr rtl="0"/>
            <a:r>
              <a:rPr lang="tr-TR" sz="2400" dirty="0"/>
              <a:t>Gıda Mühendisliği Bölümü</a:t>
            </a:r>
          </a:p>
          <a:p>
            <a:pPr rtl="0"/>
            <a:r>
              <a:rPr lang="tr-TR" sz="2400" b="1" dirty="0">
                <a:solidFill>
                  <a:schemeClr val="tx1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972" y="12996"/>
            <a:ext cx="2143125" cy="2143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5688" y="3878979"/>
            <a:ext cx="3689619" cy="276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99FF99"/>
                </a:solidFill>
              </a:rPr>
              <a:t>Boyut Küçültme Yöntemlerinin Sınıflandırılması</a:t>
            </a:r>
            <a:endParaRPr lang="en-US" dirty="0">
              <a:solidFill>
                <a:srgbClr val="99FF99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4434" y="1300764"/>
            <a:ext cx="10749368" cy="53576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Clr>
                <a:srgbClr val="FF3300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Değişik boyut küçültme yöntemleri, elde edilen </a:t>
            </a:r>
            <a:r>
              <a:rPr lang="tr-TR" sz="2800" dirty="0">
                <a:solidFill>
                  <a:srgbClr val="0070C0"/>
                </a:solidFill>
              </a:rPr>
              <a:t>partiküllerin boyut dağılımına</a:t>
            </a:r>
            <a:r>
              <a:rPr lang="tr-TR" sz="2800" dirty="0">
                <a:solidFill>
                  <a:schemeClr val="tx1"/>
                </a:solidFill>
              </a:rPr>
              <a:t> göre sınıflandırılabilir:</a:t>
            </a:r>
            <a:endParaRPr lang="tr-TR" altLang="ar-SY" sz="2800" dirty="0">
              <a:solidFill>
                <a:schemeClr val="tx1"/>
              </a:solidFill>
            </a:endParaRPr>
          </a:p>
          <a:p>
            <a:pPr marL="1143000" indent="-11430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SzPct val="120000"/>
              <a:buFont typeface="+mj-lt"/>
              <a:buAutoNum type="arabicPeriod"/>
            </a:pPr>
            <a:r>
              <a:rPr lang="tr-TR" altLang="en-US" sz="2800" dirty="0">
                <a:solidFill>
                  <a:srgbClr val="0070C0"/>
                </a:solidFill>
              </a:rPr>
              <a:t>Kıymak</a:t>
            </a:r>
            <a:r>
              <a:rPr lang="tr-TR" altLang="en-US" sz="2800" dirty="0">
                <a:solidFill>
                  <a:schemeClr val="tx1"/>
                </a:solidFill>
              </a:rPr>
              <a:t>, </a:t>
            </a:r>
            <a:r>
              <a:rPr lang="tr-TR" altLang="en-US" sz="2800" dirty="0">
                <a:solidFill>
                  <a:srgbClr val="FF0000"/>
                </a:solidFill>
              </a:rPr>
              <a:t>kesmek</a:t>
            </a:r>
            <a:r>
              <a:rPr lang="tr-TR" altLang="en-US" sz="2800" dirty="0">
                <a:solidFill>
                  <a:schemeClr val="tx1"/>
                </a:solidFill>
              </a:rPr>
              <a:t>, </a:t>
            </a:r>
            <a:r>
              <a:rPr lang="tr-TR" altLang="en-US" sz="2800" dirty="0">
                <a:solidFill>
                  <a:srgbClr val="00B050"/>
                </a:solidFill>
              </a:rPr>
              <a:t>dilimlemek</a:t>
            </a:r>
            <a:r>
              <a:rPr lang="tr-TR" altLang="en-US" sz="2800" dirty="0">
                <a:solidFill>
                  <a:schemeClr val="tx1"/>
                </a:solidFill>
              </a:rPr>
              <a:t> ve </a:t>
            </a:r>
            <a:r>
              <a:rPr lang="tr-TR" altLang="en-US" sz="2800" dirty="0">
                <a:solidFill>
                  <a:srgbClr val="C00000"/>
                </a:solidFill>
              </a:rPr>
              <a:t>küp </a:t>
            </a:r>
            <a:r>
              <a:rPr lang="tr-TR" altLang="en-US" sz="2800" dirty="0">
                <a:solidFill>
                  <a:schemeClr val="tx1"/>
                </a:solidFill>
              </a:rPr>
              <a:t>yada başka şekillerde </a:t>
            </a:r>
            <a:r>
              <a:rPr lang="tr-TR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doğramak</a:t>
            </a:r>
            <a:r>
              <a:rPr lang="tr-TR" altLang="en-US" sz="2800" dirty="0">
                <a:solidFill>
                  <a:schemeClr val="tx1"/>
                </a:solidFill>
              </a:rPr>
              <a:t>:</a:t>
            </a:r>
          </a:p>
          <a:p>
            <a:pPr marL="1828800" lvl="1" indent="-11430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SzPct val="120000"/>
              <a:buFont typeface="+mj-lt"/>
              <a:buAutoNum type="alphaLcParenR"/>
            </a:pPr>
            <a:r>
              <a:rPr lang="tr-TR" altLang="en-US" sz="2800" dirty="0">
                <a:solidFill>
                  <a:srgbClr val="7030A0"/>
                </a:solidFill>
              </a:rPr>
              <a:t>Büyük boyuttan orta boyuta </a:t>
            </a:r>
            <a:r>
              <a:rPr lang="tr-TR" altLang="en-US" sz="2800" dirty="0">
                <a:solidFill>
                  <a:schemeClr val="tx1"/>
                </a:solidFill>
              </a:rPr>
              <a:t>(</a:t>
            </a:r>
            <a:r>
              <a:rPr lang="tr-TR" altLang="en-US" sz="2800" dirty="0" err="1">
                <a:solidFill>
                  <a:schemeClr val="tx1"/>
                </a:solidFill>
              </a:rPr>
              <a:t>yahnilik</a:t>
            </a:r>
            <a:r>
              <a:rPr lang="tr-TR" altLang="en-US" sz="2800" dirty="0">
                <a:solidFill>
                  <a:schemeClr val="tx1"/>
                </a:solidFill>
              </a:rPr>
              <a:t> biftek, peynir pıhtısının kesilmesi, konserve için meyvelerin dilimlenmesi),</a:t>
            </a:r>
          </a:p>
        </p:txBody>
      </p:sp>
    </p:spTree>
    <p:extLst>
      <p:ext uri="{BB962C8B-B14F-4D97-AF65-F5344CB8AC3E}">
        <p14:creationId xmlns:p14="http://schemas.microsoft.com/office/powerpoint/2010/main" val="1159061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99FF99"/>
                </a:solidFill>
              </a:rPr>
              <a:t>Boyut Küçültme Yöntemlerinin Sınıflandırılması</a:t>
            </a:r>
            <a:endParaRPr lang="en-US" dirty="0">
              <a:solidFill>
                <a:srgbClr val="99FF99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4434" y="1300764"/>
            <a:ext cx="10749368" cy="53576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0" lvl="1" indent="-1143000" algn="just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Clr>
                <a:srgbClr val="FF3300"/>
              </a:buClr>
              <a:buFont typeface="+mj-lt"/>
              <a:buAutoNum type="alphaLcParenR" startAt="2"/>
            </a:pPr>
            <a:r>
              <a:rPr lang="tr-TR" altLang="en-US" sz="2800" dirty="0">
                <a:solidFill>
                  <a:srgbClr val="7030A0"/>
                </a:solidFill>
              </a:rPr>
              <a:t>Orta boyuttan küçük boyutta </a:t>
            </a:r>
            <a:r>
              <a:rPr lang="tr-TR" altLang="en-US" sz="2800" dirty="0">
                <a:solidFill>
                  <a:schemeClr val="tx1"/>
                </a:solidFill>
              </a:rPr>
              <a:t>(tuzlanmış ve tütsülenmiş domuz eti, parçalanmış yeşil fasulye ve küp şeklinde doğranmış havuç)</a:t>
            </a:r>
          </a:p>
          <a:p>
            <a:pPr marL="1828800" lvl="1" indent="-1143000" algn="just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Clr>
                <a:srgbClr val="FF3300"/>
              </a:buClr>
              <a:buFont typeface="+mj-lt"/>
              <a:buAutoNum type="alphaLcParenR" startAt="2"/>
            </a:pPr>
            <a:r>
              <a:rPr lang="tr-TR" altLang="en-US" sz="2800" dirty="0">
                <a:solidFill>
                  <a:srgbClr val="7030A0"/>
                </a:solidFill>
              </a:rPr>
              <a:t>Küçük boyuttan granüller boyuta </a:t>
            </a:r>
            <a:r>
              <a:rPr lang="tr-TR" altLang="en-US" sz="2800" dirty="0">
                <a:solidFill>
                  <a:schemeClr val="tx1"/>
                </a:solidFill>
              </a:rPr>
              <a:t>(kıyılmış et, fileto edilmiş balık veya öğütülmüş fındık ve kıyılmış sebzeler).</a:t>
            </a:r>
          </a:p>
        </p:txBody>
      </p:sp>
    </p:spTree>
    <p:extLst>
      <p:ext uri="{BB962C8B-B14F-4D97-AF65-F5344CB8AC3E}">
        <p14:creationId xmlns:p14="http://schemas.microsoft.com/office/powerpoint/2010/main" val="3850077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99FF99"/>
                </a:solidFill>
              </a:rPr>
              <a:t>Boyut Küçültme Yöntemlerinin Sınıflandırılması</a:t>
            </a:r>
            <a:endParaRPr lang="en-US" dirty="0">
              <a:solidFill>
                <a:srgbClr val="99FF99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4434" y="1300765"/>
            <a:ext cx="10749368" cy="3814574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0" indent="-11430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SzPct val="120000"/>
              <a:buFont typeface="+mj-lt"/>
              <a:buAutoNum type="arabicPeriod" startAt="2"/>
            </a:pPr>
            <a:r>
              <a:rPr lang="tr-TR" altLang="en-US" sz="5100" dirty="0">
                <a:solidFill>
                  <a:srgbClr val="00B050"/>
                </a:solidFill>
              </a:rPr>
              <a:t>İnceliği artırarak </a:t>
            </a:r>
            <a:r>
              <a:rPr lang="tr-TR" altLang="en-US" sz="5100" dirty="0">
                <a:solidFill>
                  <a:schemeClr val="tx1"/>
                </a:solidFill>
              </a:rPr>
              <a:t>toz veya macun hale gelene kadar öğütmek (baharatlar, unlar, toz şeker, nişastalar).</a:t>
            </a:r>
          </a:p>
          <a:p>
            <a:pPr marL="1143000" indent="-11430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SzPct val="120000"/>
              <a:buFont typeface="+mj-lt"/>
              <a:buAutoNum type="arabicPeriod" startAt="2"/>
            </a:pPr>
            <a:r>
              <a:rPr lang="tr-TR" altLang="en-US" sz="5100" dirty="0" err="1">
                <a:solidFill>
                  <a:srgbClr val="0070C0"/>
                </a:solidFill>
              </a:rPr>
              <a:t>Emülgatör</a:t>
            </a:r>
            <a:r>
              <a:rPr lang="tr-TR" altLang="en-US" sz="5100" dirty="0">
                <a:solidFill>
                  <a:schemeClr val="tx1"/>
                </a:solidFill>
              </a:rPr>
              <a:t> kullanmak ya da </a:t>
            </a:r>
            <a:r>
              <a:rPr lang="tr-TR" altLang="en-US" sz="5100" dirty="0" err="1">
                <a:solidFill>
                  <a:srgbClr val="00B050"/>
                </a:solidFill>
              </a:rPr>
              <a:t>homojenize</a:t>
            </a:r>
            <a:r>
              <a:rPr lang="tr-TR" altLang="en-US" sz="5100" dirty="0">
                <a:solidFill>
                  <a:srgbClr val="00B050"/>
                </a:solidFill>
              </a:rPr>
              <a:t> etmek </a:t>
            </a:r>
            <a:r>
              <a:rPr lang="tr-TR" altLang="en-US" sz="5100" dirty="0">
                <a:solidFill>
                  <a:schemeClr val="tx1"/>
                </a:solidFill>
              </a:rPr>
              <a:t>(mayonez, standardize edilmiş süt, </a:t>
            </a:r>
            <a:r>
              <a:rPr lang="tr-TR" altLang="en-US" sz="5100" dirty="0" err="1">
                <a:solidFill>
                  <a:schemeClr val="tx1"/>
                </a:solidFill>
              </a:rPr>
              <a:t>esansiyel</a:t>
            </a:r>
            <a:r>
              <a:rPr lang="tr-TR" altLang="en-US" sz="5100" dirty="0">
                <a:solidFill>
                  <a:schemeClr val="tx1"/>
                </a:solidFill>
              </a:rPr>
              <a:t> yağlar, tereyağı, dondurma ve margarin).</a:t>
            </a:r>
          </a:p>
          <a:p>
            <a:pPr algn="l" rtl="0"/>
            <a:endParaRPr lang="ar-SY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818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>
            <a:normAutofit/>
          </a:bodyPr>
          <a:lstStyle/>
          <a:p>
            <a:pPr rtl="0"/>
            <a:r>
              <a:rPr lang="tr-TR" dirty="0">
                <a:solidFill>
                  <a:srgbClr val="FFFF00"/>
                </a:solidFill>
              </a:rPr>
              <a:t>Katı Parçaların Boyutlarının Küçültmesi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10535791" cy="5357611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800" dirty="0">
                <a:solidFill>
                  <a:schemeClr val="tx1"/>
                </a:solidFill>
              </a:rPr>
              <a:t>Kırma makineleri ve öğütücüler (değirmenler) bilinen en temel ufalayıcı makineleridir.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Boyut küçültme işleminde </a:t>
            </a:r>
            <a:r>
              <a:rPr lang="tr-TR" sz="2800" dirty="0">
                <a:solidFill>
                  <a:srgbClr val="FF0000"/>
                </a:solidFill>
              </a:rPr>
              <a:t>enerji verimliliği</a:t>
            </a:r>
            <a:r>
              <a:rPr lang="tr-TR" sz="2800" dirty="0">
                <a:solidFill>
                  <a:schemeClr val="tx1"/>
                </a:solidFill>
              </a:rPr>
              <a:t>, işlem sonucu elde edilen </a:t>
            </a:r>
            <a:r>
              <a:rPr lang="tr-TR" sz="2800" dirty="0">
                <a:solidFill>
                  <a:srgbClr val="FF0000"/>
                </a:solidFill>
              </a:rPr>
              <a:t>yüzey alanı büyüklüğü </a:t>
            </a:r>
            <a:r>
              <a:rPr lang="tr-TR" sz="2800" dirty="0">
                <a:solidFill>
                  <a:schemeClr val="tx1"/>
                </a:solidFill>
              </a:rPr>
              <a:t>ile ölçülür.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 nedenle, ister bireysel isterse karışımın içindeki parçacıkların tümü olsun </a:t>
            </a:r>
            <a:r>
              <a:rPr lang="tr-TR" sz="2800" dirty="0">
                <a:solidFill>
                  <a:srgbClr val="FF0000"/>
                </a:solidFill>
              </a:rPr>
              <a:t>geometrik özellikler </a:t>
            </a:r>
            <a:r>
              <a:rPr lang="tr-TR" sz="2800" dirty="0">
                <a:solidFill>
                  <a:schemeClr val="tx1"/>
                </a:solidFill>
              </a:rPr>
              <a:t>önemlidir.</a:t>
            </a:r>
          </a:p>
        </p:txBody>
      </p:sp>
    </p:spTree>
    <p:extLst>
      <p:ext uri="{BB962C8B-B14F-4D97-AF65-F5344CB8AC3E}">
        <p14:creationId xmlns:p14="http://schemas.microsoft.com/office/powerpoint/2010/main" val="3899145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FFFF00"/>
                </a:solidFill>
              </a:rPr>
              <a:t>Katı Parçaların Boyutlarının Küçültmesi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10535791" cy="5357611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İşlem sırasında kullanılan kırıcı ya da öğütücünün </a:t>
            </a:r>
            <a:r>
              <a:rPr lang="tr-TR" sz="2800" dirty="0">
                <a:solidFill>
                  <a:srgbClr val="0070C0"/>
                </a:solidFill>
              </a:rPr>
              <a:t>ideal bir kırıcı </a:t>
            </a:r>
            <a:r>
              <a:rPr lang="tr-TR" sz="2800" dirty="0">
                <a:solidFill>
                  <a:schemeClr val="tx1"/>
                </a:solidFill>
              </a:rPr>
              <a:t>veya öğütücünden farkı, ürün beslemesinin tek düze olmasına karşın </a:t>
            </a:r>
            <a:r>
              <a:rPr lang="tr-TR" sz="2800" dirty="0">
                <a:solidFill>
                  <a:srgbClr val="FF0000"/>
                </a:solidFill>
              </a:rPr>
              <a:t>elde edilen parçacıklarda tekdüzelik </a:t>
            </a:r>
            <a:r>
              <a:rPr lang="tr-TR" sz="2800" dirty="0">
                <a:solidFill>
                  <a:schemeClr val="tx1"/>
                </a:solidFill>
              </a:rPr>
              <a:t>olmayışındadır.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FF0000"/>
                </a:solidFill>
              </a:rPr>
              <a:t>Ufalanmış olan ürün </a:t>
            </a:r>
            <a:r>
              <a:rPr lang="tr-TR" sz="2800" dirty="0">
                <a:solidFill>
                  <a:schemeClr val="tx1"/>
                </a:solidFill>
              </a:rPr>
              <a:t>mutlaka, mikroskobik minimumdan belirli bir maksimuma kadar olan aralıkta </a:t>
            </a:r>
            <a:r>
              <a:rPr lang="tr-TR" sz="2800" dirty="0">
                <a:solidFill>
                  <a:srgbClr val="FF0000"/>
                </a:solidFill>
              </a:rPr>
              <a:t>değişik boyutta parçacıklar karışımından</a:t>
            </a:r>
            <a:r>
              <a:rPr lang="tr-TR" sz="2800" dirty="0">
                <a:solidFill>
                  <a:schemeClr val="tx1"/>
                </a:solidFill>
              </a:rPr>
              <a:t> oluşur.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tr-TR" sz="2800" dirty="0">
              <a:solidFill>
                <a:schemeClr val="tx1"/>
              </a:solidFill>
            </a:endParaRP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tr-T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8176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FFFF00"/>
                </a:solidFill>
              </a:rPr>
              <a:t>Katı Parçaların Boyutlarının Küçültmesi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5"/>
            <a:ext cx="10302024" cy="5357611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Boyut küçülten </a:t>
            </a:r>
            <a:r>
              <a:rPr lang="tr-TR" sz="2800" dirty="0">
                <a:solidFill>
                  <a:srgbClr val="FF0000"/>
                </a:solidFill>
              </a:rPr>
              <a:t>makinaların yaptığı işi </a:t>
            </a:r>
            <a:r>
              <a:rPr lang="tr-TR" sz="2800" dirty="0">
                <a:solidFill>
                  <a:schemeClr val="tx1"/>
                </a:solidFill>
              </a:rPr>
              <a:t>öğrenmenin en bilinen yöntemi, </a:t>
            </a:r>
            <a:r>
              <a:rPr lang="tr-TR" sz="2800" dirty="0">
                <a:solidFill>
                  <a:srgbClr val="0070C0"/>
                </a:solidFill>
              </a:rPr>
              <a:t>ideal ile gerçek arasını kıyaslamak </a:t>
            </a:r>
            <a:r>
              <a:rPr lang="tr-TR" sz="2800" dirty="0">
                <a:solidFill>
                  <a:schemeClr val="tx1"/>
                </a:solidFill>
              </a:rPr>
              <a:t>ve aradaki farkı bulmaktır.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Ancak, </a:t>
            </a:r>
            <a:r>
              <a:rPr lang="tr-TR" sz="2800" dirty="0">
                <a:solidFill>
                  <a:srgbClr val="FF0000"/>
                </a:solidFill>
              </a:rPr>
              <a:t>bu farkı </a:t>
            </a:r>
            <a:r>
              <a:rPr lang="tr-TR" sz="2800" dirty="0">
                <a:solidFill>
                  <a:schemeClr val="tx1"/>
                </a:solidFill>
              </a:rPr>
              <a:t>tamamen </a:t>
            </a:r>
            <a:r>
              <a:rPr 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ölçme olanağı yoktur.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Kaldı ki boyut küçültme konusundaki </a:t>
            </a:r>
            <a:r>
              <a:rPr lang="tr-TR" sz="2800" dirty="0">
                <a:solidFill>
                  <a:srgbClr val="FF0000"/>
                </a:solidFill>
              </a:rPr>
              <a:t>teorik bilgiler </a:t>
            </a:r>
            <a:r>
              <a:rPr lang="tr-TR" sz="2800" dirty="0">
                <a:solidFill>
                  <a:schemeClr val="tx1"/>
                </a:solidFill>
              </a:rPr>
              <a:t>bugün için </a:t>
            </a:r>
            <a:r>
              <a:rPr lang="tr-TR" sz="2800" dirty="0">
                <a:solidFill>
                  <a:srgbClr val="FF0000"/>
                </a:solidFill>
              </a:rPr>
              <a:t>yeterli değildir</a:t>
            </a:r>
            <a:r>
              <a:rPr lang="tr-TR" sz="2800" dirty="0">
                <a:solidFill>
                  <a:schemeClr val="tx1"/>
                </a:solidFill>
              </a:rPr>
              <a:t> ve elde edilen yeni bilgiler de ancak bu bilgilere dayanmaktadır.</a:t>
            </a:r>
          </a:p>
          <a:p>
            <a:pPr algn="l" rtl="0"/>
            <a:endParaRPr lang="tr-TR" sz="2600" dirty="0">
              <a:solidFill>
                <a:schemeClr val="tx1"/>
              </a:solidFill>
            </a:endParaRPr>
          </a:p>
          <a:p>
            <a:pPr algn="l" rtl="0"/>
            <a:endParaRPr lang="ar-SY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6056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FFFF00"/>
                </a:solidFill>
              </a:rPr>
              <a:t>Katı Parçaların Boyutlarının Küçültmesi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5" y="1300765"/>
            <a:ext cx="6916506" cy="5357611"/>
          </a:xfrm>
        </p:spPr>
        <p:txBody>
          <a:bodyPr>
            <a:normAutofit/>
          </a:bodyPr>
          <a:lstStyle/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Öğütülmüş parçaların </a:t>
            </a:r>
            <a:r>
              <a:rPr lang="tr-TR" sz="2800" dirty="0">
                <a:solidFill>
                  <a:srgbClr val="FF0000"/>
                </a:solidFill>
              </a:rPr>
              <a:t>şekillerine mikroskopla </a:t>
            </a:r>
            <a:r>
              <a:rPr lang="tr-TR" sz="2800" dirty="0">
                <a:solidFill>
                  <a:schemeClr val="tx1"/>
                </a:solidFill>
              </a:rPr>
              <a:t>bakıldığında </a:t>
            </a:r>
            <a:r>
              <a:rPr lang="tr-TR" sz="2800" dirty="0">
                <a:solidFill>
                  <a:srgbClr val="FF0000"/>
                </a:solidFill>
              </a:rPr>
              <a:t>düz yüzeyli </a:t>
            </a:r>
            <a:r>
              <a:rPr lang="tr-TR" sz="2800" dirty="0">
                <a:solidFill>
                  <a:schemeClr val="tx1"/>
                </a:solidFill>
              </a:rPr>
              <a:t>ancak </a:t>
            </a:r>
            <a:r>
              <a:rPr lang="tr-TR" sz="2800" dirty="0">
                <a:solidFill>
                  <a:srgbClr val="FF0000"/>
                </a:solidFill>
              </a:rPr>
              <a:t>keskin kenarlı </a:t>
            </a:r>
            <a:r>
              <a:rPr lang="tr-TR" sz="2800" dirty="0">
                <a:solidFill>
                  <a:schemeClr val="tx1"/>
                </a:solidFill>
              </a:rPr>
              <a:t>ve köşeli oldukları görülür.</a:t>
            </a:r>
          </a:p>
          <a:p>
            <a:pPr algn="l" rtl="0"/>
            <a:endParaRPr lang="ar-SY" sz="26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940" y="406769"/>
            <a:ext cx="4152901" cy="60151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511" y="4219976"/>
            <a:ext cx="48387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1127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FFFF00"/>
                </a:solidFill>
              </a:rPr>
              <a:t>Katı Parçaların Boyutlarının Küçültmesi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10535791" cy="5357611"/>
          </a:xfrm>
        </p:spPr>
        <p:txBody>
          <a:bodyPr>
            <a:normAutofit/>
          </a:bodyPr>
          <a:lstStyle/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Yüzey sayısı çeşitlidir ve 4 ile 7 arasında değişir</a:t>
            </a:r>
          </a:p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Parçacıkların </a:t>
            </a:r>
            <a:r>
              <a:rPr lang="tr-TR" sz="2800" dirty="0">
                <a:solidFill>
                  <a:srgbClr val="FF0000"/>
                </a:solidFill>
              </a:rPr>
              <a:t>eni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>
                <a:solidFill>
                  <a:srgbClr val="0070C0"/>
                </a:solidFill>
              </a:rPr>
              <a:t>boyu</a:t>
            </a:r>
            <a:r>
              <a:rPr lang="tr-TR" sz="2800" dirty="0">
                <a:solidFill>
                  <a:schemeClr val="tx1"/>
                </a:solidFill>
              </a:rPr>
              <a:t> ve </a:t>
            </a:r>
            <a:r>
              <a:rPr lang="tr-TR" sz="2800" dirty="0">
                <a:solidFill>
                  <a:srgbClr val="00B050"/>
                </a:solidFill>
              </a:rPr>
              <a:t>kalınlığı</a:t>
            </a:r>
            <a:r>
              <a:rPr lang="tr-TR" sz="2800" dirty="0">
                <a:solidFill>
                  <a:schemeClr val="tx1"/>
                </a:solidFill>
              </a:rPr>
              <a:t> birbirine eşit boyutta veya parçacık iğnemsi yapıda olabilir.</a:t>
            </a:r>
          </a:p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Eni, boyu ve kalınlığı birbirine </a:t>
            </a:r>
            <a:r>
              <a:rPr lang="tr-TR" sz="2800" dirty="0">
                <a:solidFill>
                  <a:srgbClr val="FF0000"/>
                </a:solidFill>
              </a:rPr>
              <a:t>eşit olan </a:t>
            </a:r>
            <a:r>
              <a:rPr lang="tr-TR" sz="2800" dirty="0">
                <a:solidFill>
                  <a:schemeClr val="tx1"/>
                </a:solidFill>
              </a:rPr>
              <a:t>parçacıklar, </a:t>
            </a:r>
            <a:r>
              <a:rPr lang="tr-TR" sz="2800" dirty="0">
                <a:solidFill>
                  <a:srgbClr val="FF0000"/>
                </a:solidFill>
              </a:rPr>
              <a:t>küresel parçacıklar </a:t>
            </a:r>
            <a:r>
              <a:rPr lang="tr-TR" sz="2800" dirty="0">
                <a:solidFill>
                  <a:schemeClr val="tx1"/>
                </a:solidFill>
              </a:rPr>
              <a:t>olarak kabul edilirler ve büyüklük belirtilmesinde </a:t>
            </a:r>
            <a:r>
              <a:rPr lang="tr-TR" sz="2800" dirty="0">
                <a:solidFill>
                  <a:srgbClr val="FF0000"/>
                </a:solidFill>
              </a:rPr>
              <a:t>çap</a:t>
            </a:r>
            <a:r>
              <a:rPr lang="tr-TR" sz="2800" dirty="0">
                <a:solidFill>
                  <a:schemeClr val="tx1"/>
                </a:solidFill>
              </a:rPr>
              <a:t> değeri kullanılır.</a:t>
            </a:r>
          </a:p>
          <a:p>
            <a:pPr algn="l" rtl="0"/>
            <a:endParaRPr lang="ar-SY" sz="26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2540" y="5039127"/>
            <a:ext cx="161925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668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92D050"/>
                </a:solidFill>
              </a:rPr>
              <a:t>Ufalanmış Üründe Parçacık Büyüklüğü Dağılımı</a:t>
            </a:r>
            <a:br>
              <a:rPr lang="tr-TR" dirty="0">
                <a:solidFill>
                  <a:srgbClr val="92D050"/>
                </a:solidFill>
              </a:rPr>
            </a:br>
            <a:r>
              <a:rPr lang="tr-TR" altLang="ar-SY" b="1" i="1" dirty="0">
                <a:solidFill>
                  <a:schemeClr val="tx1"/>
                </a:solidFill>
              </a:rPr>
              <a:t>Şekil Faktörü</a:t>
            </a:r>
            <a:r>
              <a:rPr lang="tr-TR" altLang="ar-SY" dirty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5"/>
            <a:ext cx="10302024" cy="5357611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Bir bireysel taneciğin şekli taneciğin </a:t>
            </a:r>
            <a:r>
              <a:rPr lang="tr-TR" altLang="ar-SY" sz="2800" dirty="0">
                <a:solidFill>
                  <a:srgbClr val="FF0000"/>
                </a:solidFill>
              </a:rPr>
              <a:t>büyüklüğünden bağımsız </a:t>
            </a:r>
            <a:r>
              <a:rPr lang="tr-TR" altLang="ar-SY" sz="2800" dirty="0">
                <a:solidFill>
                  <a:schemeClr val="tx1"/>
                </a:solidFill>
              </a:rPr>
              <a:t>bir </a:t>
            </a:r>
            <a:r>
              <a:rPr lang="tr-TR" altLang="ar-SY" sz="2800" dirty="0"/>
              <a:t>“</a:t>
            </a:r>
            <a:r>
              <a:rPr lang="tr-TR" altLang="ar-SY" sz="2800" i="1" dirty="0">
                <a:solidFill>
                  <a:schemeClr val="hlink"/>
                </a:solidFill>
              </a:rPr>
              <a:t>şekil faktörü</a:t>
            </a:r>
            <a:r>
              <a:rPr lang="tr-TR" altLang="ar-SY" sz="2800" dirty="0"/>
              <a:t>” </a:t>
            </a:r>
            <a:r>
              <a:rPr lang="tr-TR" altLang="ar-SY" sz="2800" dirty="0">
                <a:solidFill>
                  <a:schemeClr val="tx1"/>
                </a:solidFill>
              </a:rPr>
              <a:t>(λ) ile tanımlanır.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Herhangi bir taneciğin </a:t>
            </a:r>
            <a:r>
              <a:rPr lang="tr-TR" altLang="ar-SY" sz="2800" dirty="0">
                <a:solidFill>
                  <a:srgbClr val="FF0000"/>
                </a:solidFill>
              </a:rPr>
              <a:t>gelişigüzel seçilmiş bir boyutuna</a:t>
            </a:r>
            <a:r>
              <a:rPr lang="tr-TR" altLang="ar-SY" sz="2800" dirty="0"/>
              <a:t>, </a:t>
            </a:r>
            <a:r>
              <a:rPr lang="tr-TR" altLang="ar-SY" sz="2800" dirty="0">
                <a:solidFill>
                  <a:schemeClr val="tx1"/>
                </a:solidFill>
              </a:rPr>
              <a:t>bu taneciğin çapı diyelim ve buna </a:t>
            </a:r>
            <a:r>
              <a:rPr lang="tr-TR" altLang="ar-SY" sz="2800" i="1" dirty="0" err="1">
                <a:solidFill>
                  <a:srgbClr val="00B050"/>
                </a:solidFill>
              </a:rPr>
              <a:t>D</a:t>
            </a:r>
            <a:r>
              <a:rPr lang="tr-TR" altLang="ar-SY" sz="2800" i="1" baseline="-25000" dirty="0" err="1">
                <a:solidFill>
                  <a:srgbClr val="00B050"/>
                </a:solidFill>
              </a:rPr>
              <a:t>p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ile gösterelim. Bu boyut bir </a:t>
            </a:r>
            <a:r>
              <a:rPr lang="tr-TR" altLang="ar-SY" sz="2800" dirty="0">
                <a:solidFill>
                  <a:srgbClr val="FF0000"/>
                </a:solidFill>
              </a:rPr>
              <a:t>küp için </a:t>
            </a:r>
            <a:r>
              <a:rPr lang="tr-TR" altLang="ar-SY" sz="2800" dirty="0">
                <a:solidFill>
                  <a:srgbClr val="0070C0"/>
                </a:solidFill>
              </a:rPr>
              <a:t>tek kenar</a:t>
            </a:r>
            <a:r>
              <a:rPr lang="tr-TR" altLang="ar-SY" sz="2800" dirty="0"/>
              <a:t>, </a:t>
            </a:r>
            <a:r>
              <a:rPr lang="tr-TR" altLang="ar-SY" sz="2800" dirty="0">
                <a:solidFill>
                  <a:schemeClr val="tx1"/>
                </a:solidFill>
              </a:rPr>
              <a:t>bir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FF0000"/>
                </a:solidFill>
              </a:rPr>
              <a:t>küre için </a:t>
            </a:r>
            <a:r>
              <a:rPr lang="tr-TR" altLang="ar-SY" sz="2800" dirty="0">
                <a:solidFill>
                  <a:schemeClr val="tx1"/>
                </a:solidFill>
              </a:rPr>
              <a:t>ise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0070C0"/>
                </a:solidFill>
              </a:rPr>
              <a:t>çap </a:t>
            </a:r>
            <a:r>
              <a:rPr lang="tr-TR" altLang="ar-SY" sz="2800" dirty="0">
                <a:solidFill>
                  <a:schemeClr val="tx1"/>
                </a:solidFill>
              </a:rPr>
              <a:t>anlamındadır</a:t>
            </a:r>
            <a:r>
              <a:rPr lang="tr-TR" altLang="ar-SY" sz="2800" dirty="0"/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1263" y="4948706"/>
            <a:ext cx="1524000" cy="137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54111" y="5061396"/>
                <a:ext cx="3025461" cy="97039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tr-TR" altLang="ar-SY" sz="2600" dirty="0"/>
                  <a:t>Hacmi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altLang="ar-SY" sz="26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altLang="ar-SY" sz="26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tr-TR" altLang="ar-SY" sz="26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  <m:sup>
                        <m:r>
                          <a:rPr lang="tr-TR" altLang="ar-SY" sz="26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bSup>
                  </m:oMath>
                </a14:m>
                <a:r>
                  <a:rPr lang="tr-TR" altLang="ar-SY" sz="2600" dirty="0"/>
                  <a:t>, </a:t>
                </a:r>
              </a:p>
              <a:p>
                <a:r>
                  <a:rPr lang="tr-TR" altLang="ar-SY" sz="2600" dirty="0"/>
                  <a:t>Yüzey alanı </a:t>
                </a:r>
                <a14:m>
                  <m:oMath xmlns:m="http://schemas.openxmlformats.org/officeDocument/2006/math">
                    <m:r>
                      <a:rPr lang="tr-TR" altLang="ar-SY" sz="2600" i="1">
                        <a:latin typeface="Cambria Math" panose="02040503050406030204" pitchFamily="18" charset="0"/>
                      </a:rPr>
                      <m:t>6</m:t>
                    </m:r>
                    <m:sSubSup>
                      <m:sSubSupPr>
                        <m:ctrlPr>
                          <a:rPr lang="tr-TR" altLang="ar-SY" sz="26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altLang="ar-SY" sz="26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tr-TR" altLang="ar-SY" sz="26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  <m:sup>
                        <m:r>
                          <a:rPr lang="tr-TR" altLang="ar-SY" sz="2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tr-TR" altLang="ar-SY" sz="2600" dirty="0"/>
                  <a:t> ,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111" y="5061396"/>
                <a:ext cx="3025461" cy="970394"/>
              </a:xfrm>
              <a:prstGeom prst="rect">
                <a:avLst/>
              </a:prstGeom>
              <a:blipFill rotWithShape="0">
                <a:blip r:embed="rId3"/>
                <a:stretch>
                  <a:fillRect l="-3629" t="-5031" b="-1195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564210" y="5008275"/>
                <a:ext cx="3025461" cy="106465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tr-TR" altLang="ar-SY" sz="2600" dirty="0"/>
                  <a:t>Hacmi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altLang="ar-SY" sz="2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ar-SY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tr-TR" altLang="ar-SY" sz="2600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sSubSup>
                      <m:sSubSupPr>
                        <m:ctrlPr>
                          <a:rPr lang="tr-TR" altLang="ar-SY" sz="26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altLang="ar-SY" sz="26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tr-TR" altLang="ar-SY" sz="26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  <m:sup>
                        <m:r>
                          <a:rPr lang="tr-TR" altLang="ar-SY" sz="26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bSup>
                  </m:oMath>
                </a14:m>
                <a:r>
                  <a:rPr lang="tr-TR" altLang="ar-SY" sz="2600" dirty="0"/>
                  <a:t>, </a:t>
                </a:r>
              </a:p>
              <a:p>
                <a:r>
                  <a:rPr lang="tr-TR" altLang="ar-SY" sz="2600" dirty="0"/>
                  <a:t>Yüzey alanı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ar-SY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π</m:t>
                    </m:r>
                    <m:sSubSup>
                      <m:sSubSupPr>
                        <m:ctrlPr>
                          <a:rPr lang="tr-TR" altLang="ar-SY" sz="26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altLang="ar-SY" sz="26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tr-TR" altLang="ar-SY" sz="26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  <m:sup>
                        <m:r>
                          <a:rPr lang="tr-TR" altLang="ar-SY" sz="2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tr-TR" altLang="ar-SY" sz="2600" dirty="0"/>
                  <a:t> ,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4210" y="5008275"/>
                <a:ext cx="3025461" cy="1064650"/>
              </a:xfrm>
              <a:prstGeom prst="rect">
                <a:avLst/>
              </a:prstGeom>
              <a:blipFill rotWithShape="0">
                <a:blip r:embed="rId4"/>
                <a:stretch>
                  <a:fillRect l="-3629" t="-1724" b="-1034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9956709" y="5008275"/>
                <a:ext cx="2057937" cy="878574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 sz="2600" b="0" i="0" smtClean="0">
                              <a:latin typeface="Cambria Math" panose="02040503050406030204" pitchFamily="18" charset="0"/>
                            </a:rPr>
                            <m:t>Hac</m:t>
                          </m:r>
                          <m:r>
                            <a:rPr lang="tr-TR" sz="2600" b="0" i="0" smtClean="0">
                              <a:latin typeface="Cambria Math" panose="02040503050406030204" pitchFamily="18" charset="0"/>
                            </a:rPr>
                            <m:t>ı</m:t>
                          </m:r>
                          <m:r>
                            <m:rPr>
                              <m:sty m:val="p"/>
                            </m:rPr>
                            <a:rPr lang="tr-TR" sz="2600" b="0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tr-TR" sz="2600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m:rPr>
                              <m:sty m:val="p"/>
                            </m:rPr>
                            <a:rPr lang="tr-TR" sz="2600" b="0" i="0" smtClean="0">
                              <a:latin typeface="Cambria Math" panose="02040503050406030204" pitchFamily="18" charset="0"/>
                            </a:rPr>
                            <m:t>lan</m:t>
                          </m:r>
                        </m:den>
                      </m:f>
                      <m:r>
                        <a:rPr lang="tr-TR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num>
                        <m:den>
                          <m:r>
                            <a:rPr lang="en-US" sz="2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tr-TR" sz="26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6709" y="5008275"/>
                <a:ext cx="2057937" cy="87857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3217" y="4824881"/>
            <a:ext cx="161925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3762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92D050"/>
                </a:solidFill>
              </a:rPr>
              <a:t>Ufalanmış Üründe Parçacık Büyüklüğü Dağılımı</a:t>
            </a:r>
            <a:br>
              <a:rPr lang="tr-TR" dirty="0">
                <a:solidFill>
                  <a:srgbClr val="92D050"/>
                </a:solidFill>
              </a:rPr>
            </a:br>
            <a:r>
              <a:rPr lang="tr-TR" altLang="ar-SY" b="1" i="1" dirty="0">
                <a:solidFill>
                  <a:schemeClr val="tx1"/>
                </a:solidFill>
              </a:rPr>
              <a:t>Şekil Faktörü</a:t>
            </a:r>
            <a:r>
              <a:rPr lang="tr-TR" altLang="ar-SY" dirty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04434" y="1300765"/>
                <a:ext cx="10535791" cy="5357611"/>
              </a:xfrm>
            </p:spPr>
            <p:txBody>
              <a:bodyPr>
                <a:normAutofit/>
              </a:bodyPr>
              <a:lstStyle/>
              <a:p>
                <a:pPr marL="457200" indent="-457200" algn="l" rtl="0">
                  <a:buFont typeface="Arial" panose="020B0604020202020204" pitchFamily="34" charset="0"/>
                  <a:buChar char="•"/>
                </a:pPr>
                <a:r>
                  <a:rPr lang="tr-TR" altLang="ar-SY" sz="2800" dirty="0">
                    <a:solidFill>
                      <a:schemeClr val="tx1"/>
                    </a:solidFill>
                  </a:rPr>
                  <a:t>Herhangi bir taneciğin </a:t>
                </a:r>
                <a:r>
                  <a:rPr lang="tr-TR" altLang="ar-SY" sz="2800" dirty="0">
                    <a:solidFill>
                      <a:srgbClr val="FF0000"/>
                    </a:solidFill>
                  </a:rPr>
                  <a:t>şekline bağlı</a:t>
                </a:r>
                <a:endParaRPr lang="tr-TR" altLang="ar-SY" sz="2600" dirty="0">
                  <a:solidFill>
                    <a:srgbClr val="FF0000"/>
                  </a:solidFill>
                </a:endParaRPr>
              </a:p>
              <a:p>
                <a:pPr algn="l" rtl="0"/>
                <a:r>
                  <a:rPr lang="tr-TR" altLang="ar-SY" sz="3300" dirty="0">
                    <a:solidFill>
                      <a:srgbClr val="FF0000"/>
                    </a:solidFill>
                  </a:rPr>
                  <a:t>a</a:t>
                </a:r>
                <a:r>
                  <a:rPr lang="tr-TR" altLang="ar-SY" sz="3300" dirty="0"/>
                  <a:t> </a:t>
                </a:r>
                <a:r>
                  <a:rPr lang="tr-TR" altLang="ar-SY" sz="2600" dirty="0">
                    <a:solidFill>
                      <a:schemeClr val="tx1"/>
                    </a:solidFill>
                  </a:rPr>
                  <a:t>Hacımsal şekil faktörü,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altLang="ar-SY" sz="2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altLang="ar-SY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tr-TR" altLang="ar-SY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tr-TR" altLang="ar-SY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altLang="ar-SY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tr-TR" altLang="ar-SY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Sup>
                      <m:sSubSupPr>
                        <m:ctrlPr>
                          <a:rPr lang="tr-TR" altLang="ar-SY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altLang="ar-SY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tr-TR" altLang="ar-SY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  <m:sup>
                        <m:r>
                          <a:rPr lang="tr-TR" altLang="ar-SY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bSup>
                  </m:oMath>
                </a14:m>
                <a:endParaRPr lang="tr-TR" altLang="ar-SY" sz="2600" dirty="0"/>
              </a:p>
              <a:p>
                <a:pPr algn="l" rtl="0"/>
                <a:r>
                  <a:rPr lang="tr-TR" altLang="ar-SY" sz="3300" dirty="0">
                    <a:solidFill>
                      <a:srgbClr val="FF0000"/>
                    </a:solidFill>
                  </a:rPr>
                  <a:t>b</a:t>
                </a:r>
                <a:r>
                  <a:rPr lang="tr-TR" altLang="ar-SY" sz="26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ar-SY" sz="2600" dirty="0">
                    <a:solidFill>
                      <a:schemeClr val="tx1"/>
                    </a:solidFill>
                  </a:rPr>
                  <a:t>Y</a:t>
                </a:r>
                <a:r>
                  <a:rPr lang="tr-TR" altLang="ar-SY" sz="2600" dirty="0" err="1">
                    <a:solidFill>
                      <a:schemeClr val="tx1"/>
                    </a:solidFill>
                  </a:rPr>
                  <a:t>üzeysel</a:t>
                </a:r>
                <a:r>
                  <a:rPr lang="tr-TR" altLang="ar-SY" sz="2600" dirty="0">
                    <a:solidFill>
                      <a:schemeClr val="tx1"/>
                    </a:solidFill>
                  </a:rPr>
                  <a:t> şekil faktörü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altLang="ar-SY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altLang="ar-SY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tr-TR" altLang="ar-SY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tr-TR" altLang="ar-SY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altLang="ar-SY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tr-TR" altLang="ar-SY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altLang="ar-SY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tr-TR" altLang="ar-SY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Sup>
                      <m:sSubSupPr>
                        <m:ctrlPr>
                          <a:rPr lang="tr-TR" altLang="ar-SY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altLang="ar-SY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tr-TR" altLang="ar-SY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  <m:sup>
                        <m:r>
                          <a:rPr lang="tr-TR" altLang="ar-SY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altLang="ar-SY" sz="2600" b="0" dirty="0">
                  <a:solidFill>
                    <a:schemeClr val="tx1"/>
                  </a:solidFill>
                </a:endParaRPr>
              </a:p>
              <a:p>
                <a:pPr algn="l" rtl="0"/>
                <a:r>
                  <a:rPr lang="tr-TR" altLang="ar-SY" sz="2800" dirty="0">
                    <a:solidFill>
                      <a:schemeClr val="tx1"/>
                    </a:solidFill>
                  </a:rPr>
                  <a:t>b/a = </a:t>
                </a:r>
                <a:r>
                  <a:rPr lang="tr-TR" altLang="ar-SY" sz="2800" dirty="0">
                    <a:solidFill>
                      <a:srgbClr val="FF0000"/>
                    </a:solidFill>
                  </a:rPr>
                  <a:t>λ</a:t>
                </a:r>
                <a:r>
                  <a:rPr lang="tr-TR" altLang="ar-SY" sz="2800" dirty="0">
                    <a:solidFill>
                      <a:schemeClr val="tx1"/>
                    </a:solidFill>
                  </a:rPr>
                  <a:t> olduğuna göre, </a:t>
                </a:r>
                <a:r>
                  <a:rPr lang="tr-TR" altLang="ar-SY" sz="2800" dirty="0">
                    <a:solidFill>
                      <a:srgbClr val="00B050"/>
                    </a:solidFill>
                  </a:rPr>
                  <a:t>taneciğin hacminin yüzey alanına oranı</a:t>
                </a:r>
                <a:endParaRPr lang="tr-TR" altLang="ar-SY" sz="26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4434" y="1300765"/>
                <a:ext cx="10535791" cy="5357611"/>
              </a:xfrm>
              <a:blipFill>
                <a:blip r:embed="rId2"/>
                <a:stretch>
                  <a:fillRect l="-156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626649" y="2552593"/>
                <a:ext cx="3797312" cy="132401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altLang="ar-SY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altLang="ar-SY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altLang="ar-SY" sz="28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tr-TR" altLang="ar-SY" sz="28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altLang="ar-SY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altLang="ar-SY" sz="28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tr-TR" altLang="ar-SY" sz="28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  <m:r>
                        <a:rPr lang="tr-TR" altLang="ar-SY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altLang="ar-SY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altLang="ar-SY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tr-TR" altLang="ar-SY" sz="2800" i="1">
                              <a:latin typeface="Cambria Math" panose="02040503050406030204" pitchFamily="18" charset="0"/>
                            </a:rPr>
                            <m:t> </m:t>
                          </m:r>
                          <m:sSubSup>
                            <m:sSubSupPr>
                              <m:ctrlPr>
                                <a:rPr lang="tr-TR" altLang="ar-SY" sz="2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altLang="ar-SY" sz="28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tr-TR" altLang="ar-SY" sz="28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tr-TR" altLang="ar-SY" sz="28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bSup>
                        </m:num>
                        <m:den>
                          <m:r>
                            <a:rPr lang="tr-TR" altLang="ar-SY" sz="2800" i="1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tr-TR" altLang="ar-SY" sz="2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altLang="ar-SY" sz="2800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tr-TR" altLang="ar-SY" sz="2800" i="1">
                              <a:latin typeface="Cambria Math" panose="02040503050406030204" pitchFamily="18" charset="0"/>
                            </a:rPr>
                            <m:t> </m:t>
                          </m:r>
                          <m:sSubSup>
                            <m:sSubSupPr>
                              <m:ctrlPr>
                                <a:rPr lang="tr-TR" altLang="ar-SY" sz="2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altLang="ar-SY" sz="28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tr-TR" altLang="ar-SY" sz="28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tr-TR" altLang="ar-SY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tr-TR" altLang="ar-SY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altLang="ar-SY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altLang="ar-SY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altLang="ar-SY" sz="28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tr-TR" altLang="ar-SY" sz="28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num>
                        <m:den>
                          <m:r>
                            <a:rPr lang="tr-TR" altLang="ar-SY" sz="2800" i="1">
                              <a:latin typeface="Cambria Math" panose="02040503050406030204" pitchFamily="18" charset="0"/>
                            </a:rPr>
                            <m:t>6</m:t>
                          </m:r>
                          <m:f>
                            <m:fPr>
                              <m:ctrlPr>
                                <a:rPr lang="tr-TR" altLang="ar-SY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altLang="ar-SY" sz="28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num>
                            <m:den>
                              <m:r>
                                <a:rPr lang="tr-TR" altLang="ar-SY" sz="28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den>
                          </m:f>
                        </m:den>
                      </m:f>
                      <m:r>
                        <a:rPr lang="tr-TR" altLang="ar-SY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altLang="ar-SY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altLang="ar-SY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altLang="ar-SY" sz="28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tr-TR" altLang="ar-SY" sz="28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num>
                        <m:den>
                          <m:r>
                            <a:rPr lang="tr-TR" altLang="ar-SY" sz="2800" i="1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tr-TR" altLang="ar-SY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6649" y="2552593"/>
                <a:ext cx="3797312" cy="13240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8268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Giriş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6"/>
            <a:ext cx="10535791" cy="4980113"/>
          </a:xfrm>
        </p:spPr>
        <p:txBody>
          <a:bodyPr>
            <a:normAutofit lnSpcReduction="10000"/>
          </a:bodyPr>
          <a:lstStyle/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00B050"/>
                </a:solidFill>
              </a:rPr>
              <a:t>Katı</a:t>
            </a:r>
            <a:r>
              <a:rPr lang="tr-TR" altLang="ar-SY" sz="2800" dirty="0">
                <a:solidFill>
                  <a:schemeClr val="tx1"/>
                </a:solidFill>
              </a:rPr>
              <a:t>, </a:t>
            </a:r>
            <a:r>
              <a:rPr lang="tr-TR" altLang="ar-SY" sz="2800" dirty="0">
                <a:solidFill>
                  <a:srgbClr val="0070C0"/>
                </a:solidFill>
              </a:rPr>
              <a:t>yarı katı </a:t>
            </a:r>
            <a:r>
              <a:rPr lang="tr-TR" altLang="ar-SY" sz="2800" dirty="0">
                <a:solidFill>
                  <a:schemeClr val="tx1"/>
                </a:solidFill>
              </a:rPr>
              <a:t>ve </a:t>
            </a:r>
            <a:r>
              <a:rPr lang="tr-TR" altLang="ar-SY" sz="2800" dirty="0">
                <a:solidFill>
                  <a:srgbClr val="7030A0"/>
                </a:solidFill>
              </a:rPr>
              <a:t>sıvı içinde yarı katı</a:t>
            </a:r>
            <a:r>
              <a:rPr lang="tr-TR" altLang="ar-SY" sz="2800" dirty="0">
                <a:solidFill>
                  <a:schemeClr val="tx1"/>
                </a:solidFill>
              </a:rPr>
              <a:t>, ve sıvı içinde sıvı bulunan ve karıştırılamayan parça veya </a:t>
            </a:r>
            <a:r>
              <a:rPr lang="tr-TR" altLang="ar-SY" sz="2800" dirty="0">
                <a:solidFill>
                  <a:srgbClr val="00B050"/>
                </a:solidFill>
              </a:rPr>
              <a:t>parçaların daha küçük parçacıklar</a:t>
            </a:r>
            <a:r>
              <a:rPr lang="tr-TR" altLang="ar-SY" sz="2800" dirty="0">
                <a:solidFill>
                  <a:schemeClr val="tx1"/>
                </a:solidFill>
              </a:rPr>
              <a:t> haline dönüştürülmesi işlemine </a:t>
            </a:r>
            <a:r>
              <a:rPr lang="tr-TR" altLang="ar-SY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boyut küçültme </a:t>
            </a:r>
            <a:r>
              <a:rPr lang="tr-TR" altLang="ar-SY" sz="2800" dirty="0">
                <a:solidFill>
                  <a:schemeClr val="tx1"/>
                </a:solidFill>
              </a:rPr>
              <a:t>denilmektedir.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Endüstriyel işletmelerde işleme alınacak olan hammaddelerin boyutları, </a:t>
            </a:r>
            <a:r>
              <a:rPr lang="tr-TR" altLang="ar-SY" sz="2800" dirty="0">
                <a:solidFill>
                  <a:srgbClr val="FF0000"/>
                </a:solidFill>
              </a:rPr>
              <a:t>çeşitli amaçlar </a:t>
            </a:r>
            <a:r>
              <a:rPr lang="tr-TR" altLang="ar-SY" sz="2800" dirty="0">
                <a:solidFill>
                  <a:schemeClr val="tx1"/>
                </a:solidFill>
              </a:rPr>
              <a:t>için ve </a:t>
            </a:r>
            <a:r>
              <a:rPr lang="tr-TR" altLang="ar-SY" sz="2800" dirty="0">
                <a:solidFill>
                  <a:srgbClr val="FF0000"/>
                </a:solidFill>
              </a:rPr>
              <a:t>çeşitli yöntemler </a:t>
            </a:r>
            <a:r>
              <a:rPr lang="tr-TR" altLang="ar-SY" sz="2800" dirty="0">
                <a:solidFill>
                  <a:schemeClr val="tx1"/>
                </a:solidFill>
              </a:rPr>
              <a:t>kullanılarak birbirinden farklı boyutlara küçültülür.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 işlem için </a:t>
            </a:r>
            <a:r>
              <a:rPr lang="tr-TR" sz="2800" dirty="0">
                <a:solidFill>
                  <a:srgbClr val="FF0000"/>
                </a:solidFill>
              </a:rPr>
              <a:t>mekanik güç </a:t>
            </a:r>
            <a:r>
              <a:rPr lang="tr-TR" sz="2800" dirty="0">
                <a:solidFill>
                  <a:schemeClr val="tx1"/>
                </a:solidFill>
              </a:rPr>
              <a:t>kullanımı gerekmektedir. </a:t>
            </a:r>
          </a:p>
        </p:txBody>
      </p:sp>
    </p:spTree>
    <p:extLst>
      <p:ext uri="{BB962C8B-B14F-4D97-AF65-F5344CB8AC3E}">
        <p14:creationId xmlns:p14="http://schemas.microsoft.com/office/powerpoint/2010/main" val="3793948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92D050"/>
                </a:solidFill>
              </a:rPr>
              <a:t>Ufalanmış Üründe Parçacık Büyüklüğü Dağılımı</a:t>
            </a:r>
            <a:br>
              <a:rPr lang="tr-TR" dirty="0">
                <a:solidFill>
                  <a:srgbClr val="92D050"/>
                </a:solidFill>
              </a:rPr>
            </a:br>
            <a:r>
              <a:rPr lang="tr-TR" altLang="ar-SY" b="1" i="1" dirty="0">
                <a:solidFill>
                  <a:schemeClr val="tx1"/>
                </a:solidFill>
              </a:rPr>
              <a:t>Şekil Faktörü</a:t>
            </a:r>
            <a:r>
              <a:rPr lang="tr-TR" altLang="ar-SY" dirty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10535791" cy="4935143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Şekil faktörü (λ), çap ve uzunluk boyutları eşit olan </a:t>
            </a:r>
            <a:r>
              <a:rPr lang="tr-TR" altLang="ar-SY" sz="2800" dirty="0">
                <a:solidFill>
                  <a:srgbClr val="FF3300"/>
                </a:solidFill>
              </a:rPr>
              <a:t>küp, küre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ve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FF3300"/>
                </a:solidFill>
              </a:rPr>
              <a:t>silindir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için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FF3300"/>
                </a:solidFill>
              </a:rPr>
              <a:t>1</a:t>
            </a:r>
            <a:r>
              <a:rPr lang="tr-TR" altLang="ar-SY" sz="2800" dirty="0"/>
              <a:t>’ </a:t>
            </a:r>
            <a:r>
              <a:rPr lang="tr-TR" altLang="ar-SY" sz="2800" dirty="0" err="1">
                <a:solidFill>
                  <a:schemeClr val="tx1"/>
                </a:solidFill>
              </a:rPr>
              <a:t>dir</a:t>
            </a:r>
            <a:r>
              <a:rPr lang="tr-TR" altLang="ar-SY" sz="2800" dirty="0"/>
              <a:t>. </a:t>
            </a:r>
            <a:endParaRPr lang="tr-TR" altLang="ar-SY" sz="2800" dirty="0">
              <a:solidFill>
                <a:schemeClr val="tx1"/>
              </a:solidFill>
            </a:endParaRP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Düzgün olmayan tanecikler için şekil faktörünün değeri  </a:t>
            </a:r>
            <a:r>
              <a:rPr lang="tr-TR" altLang="ar-SY" sz="2800" dirty="0">
                <a:solidFill>
                  <a:srgbClr val="FF0000"/>
                </a:solidFill>
              </a:rPr>
              <a:t>1’den büyüktür.</a:t>
            </a:r>
          </a:p>
        </p:txBody>
      </p:sp>
    </p:spTree>
    <p:extLst>
      <p:ext uri="{BB962C8B-B14F-4D97-AF65-F5344CB8AC3E}">
        <p14:creationId xmlns:p14="http://schemas.microsoft.com/office/powerpoint/2010/main" val="17357388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92D050"/>
                </a:solidFill>
              </a:rPr>
              <a:t>Ufalanmış Üründe Parçacık Büyüklüğü Dağılımı</a:t>
            </a:r>
            <a:br>
              <a:rPr lang="tr-TR" dirty="0">
                <a:solidFill>
                  <a:srgbClr val="92D050"/>
                </a:solidFill>
              </a:rPr>
            </a:br>
            <a:r>
              <a:rPr lang="tr-TR" altLang="ar-SY" b="1" i="1" dirty="0">
                <a:solidFill>
                  <a:srgbClr val="FFFF00"/>
                </a:solidFill>
              </a:rPr>
              <a:t>Büyüklük Faktörü</a:t>
            </a:r>
            <a:r>
              <a:rPr lang="tr-TR" altLang="ar-SY" dirty="0">
                <a:solidFill>
                  <a:srgbClr val="FFFF00"/>
                </a:solidFill>
              </a:rPr>
              <a:t>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10535791" cy="5357611"/>
          </a:xfrm>
        </p:spPr>
        <p:txBody>
          <a:bodyPr>
            <a:normAutofit/>
          </a:bodyPr>
          <a:lstStyle/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Genelde, boyutları </a:t>
            </a:r>
            <a:r>
              <a:rPr lang="tr-TR" altLang="ar-SY" sz="2800" dirty="0">
                <a:solidFill>
                  <a:srgbClr val="FF0000"/>
                </a:solidFill>
              </a:rPr>
              <a:t>eşit olan tanecikler </a:t>
            </a:r>
            <a:r>
              <a:rPr lang="tr-TR" altLang="ar-SY" sz="2800" dirty="0">
                <a:solidFill>
                  <a:schemeClr val="tx1"/>
                </a:solidFill>
              </a:rPr>
              <a:t>için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FF3300"/>
                </a:solidFill>
              </a:rPr>
              <a:t>çap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boyutu gruplandırılabilir. </a:t>
            </a:r>
          </a:p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Ancak boyutları </a:t>
            </a:r>
            <a:r>
              <a:rPr lang="tr-TR" altLang="ar-SY" sz="2800" dirty="0">
                <a:solidFill>
                  <a:srgbClr val="FF0000"/>
                </a:solidFill>
              </a:rPr>
              <a:t>eşit olmayan taneciklerin </a:t>
            </a:r>
            <a:r>
              <a:rPr lang="tr-TR" altLang="ar-SY" sz="2800" dirty="0">
                <a:solidFill>
                  <a:schemeClr val="tx1"/>
                </a:solidFill>
              </a:rPr>
              <a:t>tanımlanması çeşitli yöntemlerle yapılabilir.</a:t>
            </a:r>
          </a:p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Örneğin, bir boyutu diğerine göre daha uzun olan tanecikler çoğunlukla </a:t>
            </a:r>
            <a:r>
              <a:rPr lang="tr-TR" altLang="ar-SY" sz="2800" dirty="0"/>
              <a:t>“</a:t>
            </a:r>
            <a:r>
              <a:rPr lang="tr-TR" altLang="ar-SY" sz="2800" i="1" dirty="0">
                <a:solidFill>
                  <a:srgbClr val="FF3300"/>
                </a:solidFill>
              </a:rPr>
              <a:t>ikinci en uzun </a:t>
            </a:r>
            <a:r>
              <a:rPr lang="tr-TR" altLang="ar-SY" sz="2800" i="1" dirty="0" err="1">
                <a:solidFill>
                  <a:srgbClr val="FF3300"/>
                </a:solidFill>
              </a:rPr>
              <a:t>boyut</a:t>
            </a:r>
            <a:r>
              <a:rPr lang="tr-TR" altLang="ar-SY" sz="2800" dirty="0" err="1">
                <a:solidFill>
                  <a:srgbClr val="FF3300"/>
                </a:solidFill>
              </a:rPr>
              <a:t>”u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ile tanımlanırlar. Bir diğer deyişle,</a:t>
            </a:r>
            <a:r>
              <a:rPr lang="tr-TR" altLang="ar-SY" sz="2800" dirty="0"/>
              <a:t> “</a:t>
            </a:r>
            <a:r>
              <a:rPr lang="tr-TR" altLang="ar-SY" sz="2800" i="1" dirty="0">
                <a:solidFill>
                  <a:srgbClr val="FF3300"/>
                </a:solidFill>
              </a:rPr>
              <a:t>iğnemsi</a:t>
            </a:r>
            <a:r>
              <a:rPr lang="tr-TR" altLang="ar-SY" sz="2800" dirty="0"/>
              <a:t>” </a:t>
            </a:r>
            <a:r>
              <a:rPr lang="tr-TR" altLang="ar-SY" sz="2800" dirty="0">
                <a:solidFill>
                  <a:schemeClr val="tx1"/>
                </a:solidFill>
              </a:rPr>
              <a:t>taneciklerde (</a:t>
            </a:r>
            <a:r>
              <a:rPr lang="tr-TR" altLang="ar-SY" sz="2800" i="1" dirty="0" err="1">
                <a:solidFill>
                  <a:schemeClr val="tx1"/>
                </a:solidFill>
              </a:rPr>
              <a:t>D</a:t>
            </a:r>
            <a:r>
              <a:rPr lang="tr-TR" altLang="ar-SY" sz="2800" i="1" baseline="-25000" dirty="0" err="1">
                <a:solidFill>
                  <a:schemeClr val="tx1"/>
                </a:solidFill>
              </a:rPr>
              <a:t>p</a:t>
            </a:r>
            <a:r>
              <a:rPr lang="tr-TR" altLang="ar-SY" sz="2800" dirty="0">
                <a:solidFill>
                  <a:schemeClr val="tx1"/>
                </a:solidFill>
              </a:rPr>
              <a:t>), </a:t>
            </a:r>
            <a:r>
              <a:rPr lang="tr-TR" altLang="ar-SY" sz="2800" dirty="0">
                <a:solidFill>
                  <a:srgbClr val="FF0000"/>
                </a:solidFill>
              </a:rPr>
              <a:t>taneciğin uzunluğu değil </a:t>
            </a:r>
            <a:r>
              <a:rPr lang="tr-TR" altLang="ar-SY" sz="2800" dirty="0">
                <a:solidFill>
                  <a:srgbClr val="00B0F0"/>
                </a:solidFill>
              </a:rPr>
              <a:t>en geniş kalınlığını simgeler</a:t>
            </a:r>
            <a:r>
              <a:rPr lang="tr-TR" altLang="ar-SY" sz="2800" dirty="0"/>
              <a:t>. </a:t>
            </a:r>
          </a:p>
        </p:txBody>
      </p:sp>
      <p:sp>
        <p:nvSpPr>
          <p:cNvPr id="4" name="Cube 3"/>
          <p:cNvSpPr/>
          <p:nvPr/>
        </p:nvSpPr>
        <p:spPr>
          <a:xfrm>
            <a:off x="9734843" y="1146023"/>
            <a:ext cx="2122835" cy="970667"/>
          </a:xfrm>
          <a:prstGeom prst="cube">
            <a:avLst>
              <a:gd name="adj" fmla="val 394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be 3">
            <a:extLst>
              <a:ext uri="{FF2B5EF4-FFF2-40B4-BE49-F238E27FC236}">
                <a16:creationId xmlns:a16="http://schemas.microsoft.com/office/drawing/2014/main" id="{50BD02A7-3F90-4973-A432-AF9E8B656263}"/>
              </a:ext>
            </a:extLst>
          </p:cNvPr>
          <p:cNvSpPr/>
          <p:nvPr/>
        </p:nvSpPr>
        <p:spPr>
          <a:xfrm rot="16200000">
            <a:off x="10437534" y="3022873"/>
            <a:ext cx="2122835" cy="970667"/>
          </a:xfrm>
          <a:prstGeom prst="cube">
            <a:avLst>
              <a:gd name="adj" fmla="val 394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5735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92D050"/>
                </a:solidFill>
              </a:rPr>
              <a:t>Ufalanmış Üründe Parçacık Büyüklüğü Dağılımı</a:t>
            </a:r>
            <a:br>
              <a:rPr lang="tr-TR" dirty="0">
                <a:solidFill>
                  <a:srgbClr val="92D050"/>
                </a:solidFill>
              </a:rPr>
            </a:br>
            <a:r>
              <a:rPr lang="tr-TR" altLang="ar-SY" b="1" i="1" dirty="0">
                <a:solidFill>
                  <a:srgbClr val="FFFF00"/>
                </a:solidFill>
              </a:rPr>
              <a:t>Büyüklük Faktörü</a:t>
            </a:r>
            <a:r>
              <a:rPr lang="tr-TR" altLang="ar-SY" dirty="0">
                <a:solidFill>
                  <a:srgbClr val="FFFF00"/>
                </a:solidFill>
              </a:rPr>
              <a:t>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10535791" cy="5357611"/>
          </a:xfrm>
        </p:spPr>
        <p:txBody>
          <a:bodyPr>
            <a:noAutofit/>
          </a:bodyPr>
          <a:lstStyle/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Tanecik büyüklüğünü tanımlamanın bir </a:t>
            </a:r>
            <a:r>
              <a:rPr lang="tr-TR" altLang="ar-SY" sz="2800" dirty="0">
                <a:solidFill>
                  <a:srgbClr val="FF0000"/>
                </a:solidFill>
              </a:rPr>
              <a:t>diğer yöntemi</a:t>
            </a:r>
            <a:r>
              <a:rPr lang="tr-TR" altLang="ar-SY" sz="2800" dirty="0"/>
              <a:t>, “</a:t>
            </a:r>
            <a:r>
              <a:rPr lang="tr-TR" altLang="ar-SY" sz="2800" dirty="0">
                <a:solidFill>
                  <a:schemeClr val="hlink"/>
                </a:solidFill>
              </a:rPr>
              <a:t>eşdeğer çap</a:t>
            </a:r>
            <a:r>
              <a:rPr lang="tr-TR" altLang="ar-SY" sz="2800" dirty="0"/>
              <a:t>” </a:t>
            </a:r>
            <a:r>
              <a:rPr lang="tr-TR" altLang="ar-SY" sz="2800" dirty="0">
                <a:solidFill>
                  <a:schemeClr val="tx1"/>
                </a:solidFill>
              </a:rPr>
              <a:t>(</a:t>
            </a:r>
            <a:r>
              <a:rPr lang="tr-TR" altLang="ar-SY" sz="2800" i="1" dirty="0" err="1">
                <a:solidFill>
                  <a:schemeClr val="tx1"/>
                </a:solidFill>
              </a:rPr>
              <a:t>D</a:t>
            </a:r>
            <a:r>
              <a:rPr lang="tr-TR" altLang="ar-SY" sz="2800" i="1" baseline="-25000" dirty="0" err="1">
                <a:solidFill>
                  <a:schemeClr val="tx1"/>
                </a:solidFill>
              </a:rPr>
              <a:t>p,e</a:t>
            </a:r>
            <a:r>
              <a:rPr lang="tr-TR" altLang="ar-SY" sz="2800" dirty="0">
                <a:solidFill>
                  <a:schemeClr val="tx1"/>
                </a:solidFill>
              </a:rPr>
              <a:t>) kavramıdır. 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FF0000"/>
                </a:solidFill>
              </a:rPr>
              <a:t>Eşdeğer çap</a:t>
            </a:r>
            <a:r>
              <a:rPr lang="tr-TR" sz="2800" dirty="0"/>
              <a:t>, </a:t>
            </a:r>
            <a:r>
              <a:rPr lang="tr-TR" sz="2800" dirty="0">
                <a:solidFill>
                  <a:schemeClr val="tx1"/>
                </a:solidFill>
              </a:rPr>
              <a:t>aynı hacimdeki küpün çapı olarak tanımlanır</a:t>
            </a:r>
            <a:endParaRPr lang="tr-TR" altLang="ar-SY" sz="2800" dirty="0">
              <a:solidFill>
                <a:schemeClr val="tx1"/>
              </a:solidFill>
            </a:endParaRP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tr-TR" altLang="ar-SY" sz="2800" dirty="0">
              <a:solidFill>
                <a:schemeClr val="tx1"/>
              </a:solidFill>
            </a:endParaRP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0122196"/>
              </p:ext>
            </p:extLst>
          </p:nvPr>
        </p:nvGraphicFramePr>
        <p:xfrm>
          <a:off x="4699166" y="3979570"/>
          <a:ext cx="2346325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8" name="Equation" r:id="rId3" imgW="799920" imgH="482400" progId="Equation.3">
                  <p:embed/>
                </p:oleObj>
              </mc:Choice>
              <mc:Fallback>
                <p:oleObj name="Equation" r:id="rId3" imgW="79992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9166" y="3979570"/>
                        <a:ext cx="2346325" cy="1047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ube 3">
            <a:extLst>
              <a:ext uri="{FF2B5EF4-FFF2-40B4-BE49-F238E27FC236}">
                <a16:creationId xmlns:a16="http://schemas.microsoft.com/office/drawing/2014/main" id="{9F9AE0B6-96D9-4C8B-A978-535B2EA4790C}"/>
              </a:ext>
            </a:extLst>
          </p:cNvPr>
          <p:cNvSpPr/>
          <p:nvPr/>
        </p:nvSpPr>
        <p:spPr>
          <a:xfrm rot="16200000">
            <a:off x="10616348" y="3148715"/>
            <a:ext cx="1047751" cy="1139252"/>
          </a:xfrm>
          <a:prstGeom prst="cube">
            <a:avLst>
              <a:gd name="adj" fmla="val 394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kış Çizelgesi: Veri 8">
            <a:extLst>
              <a:ext uri="{FF2B5EF4-FFF2-40B4-BE49-F238E27FC236}">
                <a16:creationId xmlns:a16="http://schemas.microsoft.com/office/drawing/2014/main" id="{862A4CF1-6F22-410B-97F8-7A6E3B3C4265}"/>
              </a:ext>
            </a:extLst>
          </p:cNvPr>
          <p:cNvSpPr/>
          <p:nvPr/>
        </p:nvSpPr>
        <p:spPr>
          <a:xfrm>
            <a:off x="8490707" y="4392115"/>
            <a:ext cx="1378992" cy="529915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Akış Çizelgesi: Veri 9">
            <a:extLst>
              <a:ext uri="{FF2B5EF4-FFF2-40B4-BE49-F238E27FC236}">
                <a16:creationId xmlns:a16="http://schemas.microsoft.com/office/drawing/2014/main" id="{B29B90FB-8201-4A96-A98D-DCB825405F7C}"/>
              </a:ext>
            </a:extLst>
          </p:cNvPr>
          <p:cNvSpPr/>
          <p:nvPr/>
        </p:nvSpPr>
        <p:spPr>
          <a:xfrm>
            <a:off x="8704283" y="4586990"/>
            <a:ext cx="1489028" cy="440330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Akış Çizelgesi: Veri 10">
            <a:extLst>
              <a:ext uri="{FF2B5EF4-FFF2-40B4-BE49-F238E27FC236}">
                <a16:creationId xmlns:a16="http://schemas.microsoft.com/office/drawing/2014/main" id="{B37DCA7B-7585-46C7-98B6-856AF01596D0}"/>
              </a:ext>
            </a:extLst>
          </p:cNvPr>
          <p:cNvSpPr/>
          <p:nvPr/>
        </p:nvSpPr>
        <p:spPr>
          <a:xfrm flipH="1">
            <a:off x="8794225" y="4392116"/>
            <a:ext cx="1399085" cy="194873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Akış Çizelgesi: Veri 11">
            <a:extLst>
              <a:ext uri="{FF2B5EF4-FFF2-40B4-BE49-F238E27FC236}">
                <a16:creationId xmlns:a16="http://schemas.microsoft.com/office/drawing/2014/main" id="{62A7E8AA-E560-4F58-9CA7-71DE3A6D3818}"/>
              </a:ext>
            </a:extLst>
          </p:cNvPr>
          <p:cNvSpPr/>
          <p:nvPr/>
        </p:nvSpPr>
        <p:spPr>
          <a:xfrm rot="1261206">
            <a:off x="8619980" y="4443663"/>
            <a:ext cx="258549" cy="529914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80158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92D050"/>
                </a:solidFill>
              </a:rPr>
              <a:t>Ufalanmış Üründe Parçacık Büyüklüğü Dağılımı</a:t>
            </a:r>
            <a:br>
              <a:rPr lang="tr-TR" dirty="0">
                <a:solidFill>
                  <a:srgbClr val="92D050"/>
                </a:solidFill>
              </a:rPr>
            </a:br>
            <a:r>
              <a:rPr lang="tr-TR" altLang="ar-SY" b="1" i="1" dirty="0">
                <a:solidFill>
                  <a:srgbClr val="FFFF00"/>
                </a:solidFill>
              </a:rPr>
              <a:t>Büyüklük Faktörü</a:t>
            </a:r>
            <a:r>
              <a:rPr lang="tr-TR" altLang="ar-SY" dirty="0">
                <a:solidFill>
                  <a:srgbClr val="FFFF00"/>
                </a:solidFill>
              </a:rPr>
              <a:t>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10535791" cy="5357611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Taneciklerin büyüklükleri </a:t>
            </a:r>
            <a:r>
              <a:rPr lang="tr-TR" altLang="ar-SY" sz="2800" dirty="0">
                <a:solidFill>
                  <a:srgbClr val="FF0000"/>
                </a:solidFill>
              </a:rPr>
              <a:t>farklı birimler </a:t>
            </a:r>
            <a:r>
              <a:rPr lang="tr-TR" altLang="ar-SY" sz="2800" dirty="0">
                <a:solidFill>
                  <a:schemeClr val="tx1"/>
                </a:solidFill>
              </a:rPr>
              <a:t>ile tanımlanır.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altLang="ar-SY" sz="2800" dirty="0">
                <a:solidFill>
                  <a:srgbClr val="FF3300"/>
                </a:solidFill>
              </a:rPr>
              <a:t>İri tanecikler için “</a:t>
            </a:r>
            <a:r>
              <a:rPr lang="tr-TR" altLang="ar-SY" sz="2800" i="1" dirty="0">
                <a:solidFill>
                  <a:srgbClr val="FF3300"/>
                </a:solidFill>
              </a:rPr>
              <a:t>mm</a:t>
            </a:r>
            <a:r>
              <a:rPr lang="tr-TR" altLang="ar-SY" sz="2800" dirty="0"/>
              <a:t>”,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ar-SY" sz="2800" dirty="0">
                <a:solidFill>
                  <a:schemeClr val="hlink"/>
                </a:solidFill>
              </a:rPr>
              <a:t>K</a:t>
            </a:r>
            <a:r>
              <a:rPr lang="tr-TR" altLang="ar-SY" sz="2800" dirty="0" err="1">
                <a:solidFill>
                  <a:schemeClr val="hlink"/>
                </a:solidFill>
              </a:rPr>
              <a:t>üçük</a:t>
            </a:r>
            <a:r>
              <a:rPr lang="tr-TR" altLang="ar-SY" sz="2800" dirty="0">
                <a:solidFill>
                  <a:schemeClr val="hlink"/>
                </a:solidFill>
              </a:rPr>
              <a:t> tanecikler için elek ve süzgeçlerde kullanılan “</a:t>
            </a:r>
            <a:r>
              <a:rPr lang="tr-TR" altLang="ar-SY" sz="2800" i="1" dirty="0">
                <a:solidFill>
                  <a:schemeClr val="hlink"/>
                </a:solidFill>
              </a:rPr>
              <a:t>örgü</a:t>
            </a:r>
            <a:r>
              <a:rPr lang="tr-TR" altLang="ar-SY" sz="2800" dirty="0">
                <a:solidFill>
                  <a:schemeClr val="hlink"/>
                </a:solidFill>
              </a:rPr>
              <a:t>” birimi</a:t>
            </a:r>
            <a:r>
              <a:rPr lang="tr-TR" altLang="ar-SY" sz="2800" dirty="0"/>
              <a:t>,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altLang="ar-SY" sz="2800" dirty="0">
                <a:solidFill>
                  <a:schemeClr val="tx1"/>
                </a:solidFill>
              </a:rPr>
              <a:t>Çok küçük tanecikler için  </a:t>
            </a:r>
            <a:r>
              <a:rPr lang="tr-TR" altLang="ar-SY" sz="2800" dirty="0"/>
              <a:t>“</a:t>
            </a:r>
            <a:r>
              <a:rPr lang="tr-TR" altLang="ar-SY" sz="2800" i="1" dirty="0">
                <a:solidFill>
                  <a:srgbClr val="FF0000"/>
                </a:solidFill>
              </a:rPr>
              <a:t>mikron</a:t>
            </a:r>
            <a:r>
              <a:rPr lang="tr-TR" altLang="ar-SY" sz="2800" dirty="0"/>
              <a:t>” </a:t>
            </a:r>
            <a:r>
              <a:rPr lang="tr-TR" altLang="ar-SY" sz="2800" dirty="0">
                <a:solidFill>
                  <a:schemeClr val="tx1"/>
                </a:solidFill>
              </a:rPr>
              <a:t>ya da </a:t>
            </a:r>
            <a:r>
              <a:rPr lang="tr-TR" altLang="ar-SY" sz="2800" dirty="0"/>
              <a:t>“</a:t>
            </a:r>
            <a:r>
              <a:rPr lang="tr-TR" altLang="ar-SY" sz="2800" i="1" dirty="0">
                <a:solidFill>
                  <a:srgbClr val="FF0000"/>
                </a:solidFill>
              </a:rPr>
              <a:t>milimikron</a:t>
            </a:r>
            <a:r>
              <a:rPr lang="tr-TR" altLang="ar-SY" sz="2800" dirty="0"/>
              <a:t>”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altLang="ar-SY" sz="2800" dirty="0">
                <a:solidFill>
                  <a:schemeClr val="tx1"/>
                </a:solidFill>
              </a:rPr>
              <a:t>Aşırı (ultra) küçük olanlar için de </a:t>
            </a:r>
            <a:r>
              <a:rPr lang="tr-TR" altLang="ar-SY" sz="2800" dirty="0"/>
              <a:t>“</a:t>
            </a:r>
            <a:r>
              <a:rPr lang="tr-TR" altLang="ar-SY" sz="2800" i="1" dirty="0">
                <a:solidFill>
                  <a:srgbClr val="FF0000"/>
                </a:solidFill>
              </a:rPr>
              <a:t>birim kütle alanı</a:t>
            </a:r>
            <a:r>
              <a:rPr lang="tr-TR" altLang="ar-SY" sz="2800" dirty="0"/>
              <a:t>” (</a:t>
            </a:r>
            <a:r>
              <a:rPr lang="tr-TR" altLang="ar-SY" sz="2800" dirty="0">
                <a:solidFill>
                  <a:schemeClr val="tx1"/>
                </a:solidFill>
              </a:rPr>
              <a:t>m</a:t>
            </a:r>
            <a:r>
              <a:rPr lang="tr-TR" altLang="ar-SY" sz="2800" b="1" baseline="30000" dirty="0">
                <a:solidFill>
                  <a:schemeClr val="tx1"/>
                </a:solidFill>
              </a:rPr>
              <a:t>2</a:t>
            </a:r>
            <a:r>
              <a:rPr lang="tr-TR" altLang="ar-SY" sz="2800" dirty="0">
                <a:solidFill>
                  <a:schemeClr val="tx1"/>
                </a:solidFill>
              </a:rPr>
              <a:t>/g) kullanılır.</a:t>
            </a:r>
          </a:p>
        </p:txBody>
      </p:sp>
    </p:spTree>
    <p:extLst>
      <p:ext uri="{BB962C8B-B14F-4D97-AF65-F5344CB8AC3E}">
        <p14:creationId xmlns:p14="http://schemas.microsoft.com/office/powerpoint/2010/main" val="28267423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92D050"/>
                </a:solidFill>
              </a:rPr>
              <a:t>Ufalanmış Üründe Parçacık Büyüklüğü Dağılımı</a:t>
            </a:r>
            <a:br>
              <a:rPr lang="tr-TR" dirty="0">
                <a:solidFill>
                  <a:srgbClr val="92D050"/>
                </a:solidFill>
              </a:rPr>
            </a:br>
            <a:r>
              <a:rPr lang="tr-TR" dirty="0">
                <a:solidFill>
                  <a:srgbClr val="FFFF00"/>
                </a:solidFill>
              </a:rPr>
              <a:t>Elek Analizi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5"/>
            <a:ext cx="10302024" cy="5357611"/>
          </a:xfrm>
        </p:spPr>
        <p:txBody>
          <a:bodyPr>
            <a:normAutofit/>
          </a:bodyPr>
          <a:lstStyle/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Tane ve taneciklerin büyüklüklerine göre fraksiyonlara ayrılmasında </a:t>
            </a:r>
            <a:r>
              <a:rPr lang="tr-TR" altLang="ar-SY" sz="2800" dirty="0">
                <a:solidFill>
                  <a:schemeClr val="hlink"/>
                </a:solidFill>
              </a:rPr>
              <a:t>tel örgü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(dokuma) elekler ile </a:t>
            </a:r>
            <a:r>
              <a:rPr lang="tr-TR" altLang="ar-SY" sz="2800" dirty="0">
                <a:solidFill>
                  <a:schemeClr val="hlink"/>
                </a:solidFill>
              </a:rPr>
              <a:t>yuvarlak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ve</a:t>
            </a:r>
            <a:r>
              <a:rPr lang="tr-TR" altLang="ar-SY" sz="2800" dirty="0"/>
              <a:t> </a:t>
            </a:r>
            <a:r>
              <a:rPr lang="tr-TR" altLang="ar-SY" sz="2800" i="1" dirty="0" err="1">
                <a:solidFill>
                  <a:schemeClr val="hlink"/>
                </a:solidFill>
              </a:rPr>
              <a:t>oblong</a:t>
            </a:r>
            <a:r>
              <a:rPr lang="tr-TR" altLang="ar-SY" sz="2800" dirty="0">
                <a:solidFill>
                  <a:schemeClr val="hlink"/>
                </a:solidFill>
              </a:rPr>
              <a:t> delikli elekler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kullanılır. </a:t>
            </a:r>
          </a:p>
          <a:p>
            <a:pPr algn="l" rtl="0"/>
            <a:endParaRPr lang="tr-TR" altLang="ar-SY" sz="24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148" y="2667885"/>
            <a:ext cx="5849078" cy="3990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16480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92D050"/>
                </a:solidFill>
              </a:rPr>
              <a:t>Ufalanmış Üründe Parçacık Büyüklüğü Dağılımı</a:t>
            </a:r>
            <a:br>
              <a:rPr lang="tr-TR" dirty="0">
                <a:solidFill>
                  <a:srgbClr val="92D050"/>
                </a:solidFill>
              </a:rPr>
            </a:br>
            <a:r>
              <a:rPr lang="tr-TR" dirty="0">
                <a:solidFill>
                  <a:srgbClr val="FFFF00"/>
                </a:solidFill>
              </a:rPr>
              <a:t>Elek Analizi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5"/>
            <a:ext cx="10302024" cy="5357611"/>
          </a:xfrm>
        </p:spPr>
        <p:txBody>
          <a:bodyPr>
            <a:normAutofit/>
          </a:bodyPr>
          <a:lstStyle/>
          <a:p>
            <a:pPr marL="342900" indent="-3429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FF0000"/>
                </a:solidFill>
              </a:rPr>
              <a:t>Elekler</a:t>
            </a:r>
            <a:r>
              <a:rPr lang="tr-TR" altLang="ar-SY" sz="2800" dirty="0"/>
              <a:t>, </a:t>
            </a:r>
            <a:r>
              <a:rPr lang="tr-TR" altLang="ar-SY" sz="2800" dirty="0">
                <a:solidFill>
                  <a:schemeClr val="tx1"/>
                </a:solidFill>
              </a:rPr>
              <a:t>fraksiyonlara ayrılacak karışımların </a:t>
            </a:r>
            <a:r>
              <a:rPr lang="tr-TR" altLang="ar-SY" sz="2800" dirty="0">
                <a:solidFill>
                  <a:srgbClr val="FF0000"/>
                </a:solidFill>
              </a:rPr>
              <a:t>cinsine ve büyüklük </a:t>
            </a:r>
            <a:r>
              <a:rPr lang="tr-TR" altLang="ar-SY" sz="2800" dirty="0">
                <a:solidFill>
                  <a:schemeClr val="tx1"/>
                </a:solidFill>
              </a:rPr>
              <a:t>faktörüne göre </a:t>
            </a:r>
            <a:r>
              <a:rPr lang="tr-TR" altLang="ar-SY" sz="2800" dirty="0">
                <a:solidFill>
                  <a:srgbClr val="00B050"/>
                </a:solidFill>
              </a:rPr>
              <a:t>numaralanırlar</a:t>
            </a:r>
            <a:r>
              <a:rPr lang="tr-TR" altLang="ar-SY" sz="2800" dirty="0">
                <a:solidFill>
                  <a:schemeClr val="tx1"/>
                </a:solidFill>
              </a:rPr>
              <a:t>.</a:t>
            </a:r>
          </a:p>
          <a:p>
            <a:pPr marL="342900" indent="-3429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Numaralama yöntemi çeşitlidir. </a:t>
            </a:r>
          </a:p>
          <a:p>
            <a:pPr marL="342900" indent="-3429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Genellikle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hlink"/>
                </a:solidFill>
              </a:rPr>
              <a:t>tel örgü eleklerdeki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birim uzunluktaki </a:t>
            </a:r>
            <a:r>
              <a:rPr lang="tr-TR" altLang="ar-SY" sz="2800" dirty="0">
                <a:solidFill>
                  <a:srgbClr val="FF3300"/>
                </a:solidFill>
              </a:rPr>
              <a:t>delik sayısı</a:t>
            </a:r>
            <a:r>
              <a:rPr lang="tr-TR" altLang="ar-SY" sz="2800" dirty="0"/>
              <a:t>, </a:t>
            </a:r>
            <a:r>
              <a:rPr lang="tr-TR" altLang="ar-SY" sz="2800" dirty="0">
                <a:solidFill>
                  <a:srgbClr val="00B050"/>
                </a:solidFill>
              </a:rPr>
              <a:t>bir </a:t>
            </a:r>
            <a:r>
              <a:rPr lang="tr-TR" altLang="ar-SY" sz="2800" dirty="0" err="1">
                <a:solidFill>
                  <a:srgbClr val="00B050"/>
                </a:solidFill>
              </a:rPr>
              <a:t>inç’teki</a:t>
            </a:r>
            <a:r>
              <a:rPr lang="tr-TR" altLang="ar-SY" sz="2800" dirty="0">
                <a:solidFill>
                  <a:srgbClr val="00B050"/>
                </a:solidFill>
              </a:rPr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ya da 100 mm deki </a:t>
            </a:r>
            <a:r>
              <a:rPr lang="tr-TR" altLang="ar-SY" sz="2800" i="1" dirty="0">
                <a:solidFill>
                  <a:schemeClr val="tx1"/>
                </a:solidFill>
              </a:rPr>
              <a:t>delik sayısı</a:t>
            </a:r>
            <a:r>
              <a:rPr lang="tr-TR" altLang="ar-SY" sz="2800" dirty="0">
                <a:solidFill>
                  <a:schemeClr val="tx1"/>
                </a:solidFill>
              </a:rPr>
              <a:t>, </a:t>
            </a:r>
          </a:p>
          <a:p>
            <a:pPr marL="342900" indent="-3429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hlink"/>
                </a:solidFill>
              </a:rPr>
              <a:t>Yuvarlak delikli eleklerde</a:t>
            </a:r>
            <a:r>
              <a:rPr lang="tr-TR" altLang="ar-SY" sz="2800" dirty="0"/>
              <a:t> </a:t>
            </a:r>
            <a:r>
              <a:rPr lang="tr-TR" altLang="ar-SY" sz="2800" i="1" dirty="0">
                <a:solidFill>
                  <a:srgbClr val="FF3300"/>
                </a:solidFill>
              </a:rPr>
              <a:t>delik çapı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ve</a:t>
            </a:r>
            <a:r>
              <a:rPr lang="tr-TR" altLang="ar-SY" sz="2800" dirty="0"/>
              <a:t> </a:t>
            </a:r>
            <a:r>
              <a:rPr lang="tr-TR" altLang="ar-SY" sz="2800" dirty="0" err="1">
                <a:solidFill>
                  <a:schemeClr val="hlink"/>
                </a:solidFill>
              </a:rPr>
              <a:t>oblong</a:t>
            </a:r>
            <a:r>
              <a:rPr lang="tr-TR" altLang="ar-SY" sz="2800" dirty="0">
                <a:solidFill>
                  <a:schemeClr val="hlink"/>
                </a:solidFill>
              </a:rPr>
              <a:t> delikli eleklerde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de</a:t>
            </a:r>
            <a:r>
              <a:rPr lang="tr-TR" altLang="ar-SY" sz="2800" dirty="0"/>
              <a:t> </a:t>
            </a:r>
            <a:r>
              <a:rPr lang="tr-TR" altLang="ar-SY" sz="2800" i="1" dirty="0"/>
              <a:t> </a:t>
            </a:r>
            <a:r>
              <a:rPr lang="tr-TR" altLang="ar-SY" sz="2800" i="1" dirty="0">
                <a:solidFill>
                  <a:srgbClr val="FF3300"/>
                </a:solidFill>
              </a:rPr>
              <a:t>delik genişliği</a:t>
            </a:r>
            <a:r>
              <a:rPr lang="tr-TR" altLang="ar-SY" sz="2800" i="1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ile</a:t>
            </a:r>
            <a:r>
              <a:rPr lang="tr-TR" altLang="ar-SY" sz="2800" i="1" dirty="0">
                <a:solidFill>
                  <a:schemeClr val="tx1"/>
                </a:solidFill>
              </a:rPr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gösterilir. </a:t>
            </a:r>
          </a:p>
        </p:txBody>
      </p:sp>
    </p:spTree>
    <p:extLst>
      <p:ext uri="{BB962C8B-B14F-4D97-AF65-F5344CB8AC3E}">
        <p14:creationId xmlns:p14="http://schemas.microsoft.com/office/powerpoint/2010/main" val="1697775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92D050"/>
                </a:solidFill>
              </a:rPr>
              <a:t>Ufalanmış Üründe Parçacık Büyüklüğü Dağılımı</a:t>
            </a:r>
            <a:br>
              <a:rPr lang="tr-TR" dirty="0">
                <a:solidFill>
                  <a:srgbClr val="92D050"/>
                </a:solidFill>
              </a:rPr>
            </a:br>
            <a:r>
              <a:rPr lang="tr-TR" dirty="0">
                <a:solidFill>
                  <a:srgbClr val="FFFF00"/>
                </a:solidFill>
              </a:rPr>
              <a:t>Elek Analizi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5"/>
            <a:ext cx="10302024" cy="5357611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Endüstride tane ya da taneciklerin büyüklüklerini ölçen </a:t>
            </a:r>
            <a:r>
              <a:rPr lang="tr-TR" altLang="ar-SY" sz="2800" dirty="0">
                <a:solidFill>
                  <a:srgbClr val="FF0000"/>
                </a:solidFill>
              </a:rPr>
              <a:t>standart test elekleri </a:t>
            </a:r>
            <a:r>
              <a:rPr lang="tr-TR" altLang="ar-SY" sz="2800" dirty="0">
                <a:solidFill>
                  <a:schemeClr val="tx1"/>
                </a:solidFill>
              </a:rPr>
              <a:t>kullanılır.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Test eleklerinde aralıklar (delikler), genelde 76000-38μ (mikron) arasındaki seriyi kapsar. 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Aralıklar ve tel et kalınlıkları çok hassas </a:t>
            </a:r>
            <a:r>
              <a:rPr lang="tr-TR" altLang="ar-SY" sz="2800" dirty="0">
                <a:solidFill>
                  <a:srgbClr val="FF0000"/>
                </a:solidFill>
              </a:rPr>
              <a:t>standardize </a:t>
            </a:r>
            <a:r>
              <a:rPr lang="tr-TR" altLang="ar-SY" sz="2800" dirty="0">
                <a:solidFill>
                  <a:schemeClr val="tx1"/>
                </a:solidFill>
              </a:rPr>
              <a:t>edilmiştir</a:t>
            </a:r>
            <a:r>
              <a:rPr lang="tr-TR" altLang="ar-SY" sz="2800" dirty="0"/>
              <a:t>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FF0000"/>
                </a:solidFill>
              </a:rPr>
              <a:t>Örgü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aralıkları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FF0000"/>
                </a:solidFill>
              </a:rPr>
              <a:t>kare </a:t>
            </a:r>
            <a:r>
              <a:rPr lang="tr-TR" altLang="ar-SY" sz="2800" dirty="0">
                <a:solidFill>
                  <a:schemeClr val="tx1"/>
                </a:solidFill>
              </a:rPr>
              <a:t>biçimindedir</a:t>
            </a:r>
            <a:r>
              <a:rPr lang="tr-TR" altLang="ar-SY" sz="2800" dirty="0"/>
              <a:t>. </a:t>
            </a:r>
          </a:p>
          <a:p>
            <a:pPr algn="l" rtl="0"/>
            <a:endParaRPr lang="tr-TR" altLang="ar-SY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7840" y="4753376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5518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92D050"/>
                </a:solidFill>
              </a:rPr>
              <a:t>Ufalanmış Üründe Parçacık Büyüklüğü Dağılımı</a:t>
            </a:r>
            <a:br>
              <a:rPr lang="tr-TR" dirty="0">
                <a:solidFill>
                  <a:srgbClr val="92D050"/>
                </a:solidFill>
              </a:rPr>
            </a:br>
            <a:r>
              <a:rPr lang="tr-TR" dirty="0">
                <a:solidFill>
                  <a:srgbClr val="FFFF00"/>
                </a:solidFill>
              </a:rPr>
              <a:t>Elek Analizi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5"/>
            <a:ext cx="10302024" cy="5357611"/>
          </a:xfrm>
        </p:spPr>
        <p:txBody>
          <a:bodyPr>
            <a:normAutofit/>
          </a:bodyPr>
          <a:lstStyle/>
          <a:p>
            <a:pPr algn="l" rtl="0"/>
            <a:endParaRPr lang="tr-TR" altLang="ar-SY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1416944"/>
            <a:ext cx="10333808" cy="45974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6677" y="4753376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5938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92D050"/>
                </a:solidFill>
              </a:rPr>
              <a:t>Ufalanmış Üründe Parçacık Büyüklüğü Dağılımı</a:t>
            </a:r>
            <a:br>
              <a:rPr lang="tr-TR" dirty="0">
                <a:solidFill>
                  <a:srgbClr val="92D050"/>
                </a:solidFill>
              </a:rPr>
            </a:br>
            <a:r>
              <a:rPr lang="tr-TR" dirty="0">
                <a:solidFill>
                  <a:srgbClr val="FFFF00"/>
                </a:solidFill>
              </a:rPr>
              <a:t>Elek Analizi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5"/>
            <a:ext cx="10302024" cy="5357611"/>
          </a:xfrm>
        </p:spPr>
        <p:txBody>
          <a:bodyPr>
            <a:normAutofit/>
          </a:bodyPr>
          <a:lstStyle/>
          <a:p>
            <a:pPr algn="l" rtl="0"/>
            <a:endParaRPr lang="tr-TR" altLang="ar-SY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1300764"/>
            <a:ext cx="104013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4182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92D050"/>
                </a:solidFill>
              </a:rPr>
              <a:t>Ufalanmış Üründe Parçacık Büyüklüğü Dağılımı</a:t>
            </a:r>
            <a:br>
              <a:rPr lang="tr-TR" dirty="0">
                <a:solidFill>
                  <a:srgbClr val="92D050"/>
                </a:solidFill>
              </a:rPr>
            </a:br>
            <a:r>
              <a:rPr lang="tr-TR" dirty="0">
                <a:solidFill>
                  <a:srgbClr val="FFFF00"/>
                </a:solidFill>
              </a:rPr>
              <a:t>Elek Analizi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5" y="1300765"/>
            <a:ext cx="6781104" cy="5357611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Standart test elekleri serisi</a:t>
            </a:r>
            <a:r>
              <a:rPr lang="tr-TR" altLang="ar-SY" sz="2800" dirty="0"/>
              <a:t>, </a:t>
            </a:r>
            <a:r>
              <a:rPr lang="tr-TR" altLang="ar-SY" sz="2800" dirty="0">
                <a:solidFill>
                  <a:srgbClr val="FF3300"/>
                </a:solidFill>
              </a:rPr>
              <a:t>en dar örgülü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olan elek </a:t>
            </a:r>
            <a:r>
              <a:rPr lang="tr-TR" altLang="ar-SY" sz="2800" dirty="0">
                <a:solidFill>
                  <a:srgbClr val="FF3300"/>
                </a:solidFill>
              </a:rPr>
              <a:t>en alta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ve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0070C0"/>
                </a:solidFill>
              </a:rPr>
              <a:t>en geniş örgülü </a:t>
            </a:r>
            <a:r>
              <a:rPr lang="tr-TR" altLang="ar-SY" sz="2800" dirty="0">
                <a:solidFill>
                  <a:schemeClr val="tx1"/>
                </a:solidFill>
              </a:rPr>
              <a:t>olan elek ise </a:t>
            </a:r>
            <a:r>
              <a:rPr lang="tr-TR" altLang="ar-SY" sz="2800" dirty="0">
                <a:solidFill>
                  <a:srgbClr val="0070C0"/>
                </a:solidFill>
              </a:rPr>
              <a:t>en üste </a:t>
            </a:r>
            <a:r>
              <a:rPr lang="tr-TR" altLang="ar-SY" sz="2800" dirty="0">
                <a:solidFill>
                  <a:schemeClr val="tx1"/>
                </a:solidFill>
              </a:rPr>
              <a:t>gelecek şekilde aralıklı olarak üst üste yerleştirilir.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FF0000"/>
                </a:solidFill>
              </a:rPr>
              <a:t>Karışım örneği </a:t>
            </a:r>
            <a:r>
              <a:rPr lang="tr-TR" altLang="ar-SY" sz="2800" dirty="0">
                <a:solidFill>
                  <a:schemeClr val="tx1"/>
                </a:solidFill>
              </a:rPr>
              <a:t>en üstteki eleğin üzerine konur.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Elek kümesi </a:t>
            </a:r>
            <a:r>
              <a:rPr lang="tr-TR" altLang="ar-SY" sz="2800" dirty="0">
                <a:solidFill>
                  <a:srgbClr val="00B0F0"/>
                </a:solidFill>
              </a:rPr>
              <a:t>belirli bir süre </a:t>
            </a:r>
            <a:r>
              <a:rPr lang="tr-TR" altLang="ar-SY" sz="2800" dirty="0">
                <a:solidFill>
                  <a:srgbClr val="FF0000"/>
                </a:solidFill>
              </a:rPr>
              <a:t>çalkalanır.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1380" r="2744" b="12403"/>
          <a:stretch/>
        </p:blipFill>
        <p:spPr>
          <a:xfrm>
            <a:off x="7118252" y="1473215"/>
            <a:ext cx="4740813" cy="402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200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Giriş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10535791" cy="5357611"/>
          </a:xfrm>
        </p:spPr>
        <p:txBody>
          <a:bodyPr>
            <a:normAutofit/>
          </a:bodyPr>
          <a:lstStyle/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800" dirty="0">
                <a:solidFill>
                  <a:schemeClr val="tx1"/>
                </a:solidFill>
              </a:rPr>
              <a:t> Boyut küçültme işleminin jenerik (geniş kapsamlı) terimi “</a:t>
            </a:r>
            <a:r>
              <a:rPr lang="tr-TR" altLang="en-US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ufalama</a:t>
            </a:r>
            <a:r>
              <a:rPr lang="tr-TR" altLang="en-US" sz="2800" dirty="0">
                <a:solidFill>
                  <a:schemeClr val="tx1"/>
                </a:solidFill>
              </a:rPr>
              <a:t>’’ </a:t>
            </a:r>
            <a:r>
              <a:rPr lang="tr-TR" altLang="en-US" sz="2800" dirty="0" err="1">
                <a:solidFill>
                  <a:schemeClr val="tx1"/>
                </a:solidFill>
              </a:rPr>
              <a:t>dır</a:t>
            </a:r>
            <a:r>
              <a:rPr lang="tr-TR" altLang="en-US" sz="2800" dirty="0">
                <a:solidFill>
                  <a:schemeClr val="tx1"/>
                </a:solidFill>
              </a:rPr>
              <a:t>. 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800" dirty="0">
                <a:solidFill>
                  <a:schemeClr val="tx1"/>
                </a:solidFill>
              </a:rPr>
              <a:t>Ancak, uygulamada </a:t>
            </a:r>
            <a:r>
              <a:rPr lang="tr-TR" altLang="en-US" sz="2800" dirty="0">
                <a:solidFill>
                  <a:srgbClr val="C00000"/>
                </a:solidFill>
              </a:rPr>
              <a:t>katı parçaların </a:t>
            </a:r>
            <a:r>
              <a:rPr lang="tr-TR" altLang="en-US" sz="2800" dirty="0">
                <a:solidFill>
                  <a:schemeClr val="tx1"/>
                </a:solidFill>
              </a:rPr>
              <a:t>boyutlarının küçültülmesinde “</a:t>
            </a:r>
            <a:r>
              <a:rPr lang="tr-TR" altLang="en-US" sz="2800" dirty="0">
                <a:solidFill>
                  <a:srgbClr val="C00000"/>
                </a:solidFill>
              </a:rPr>
              <a:t>kırma</a:t>
            </a:r>
            <a:r>
              <a:rPr lang="tr-TR" altLang="en-US" sz="2800" dirty="0">
                <a:solidFill>
                  <a:schemeClr val="tx1"/>
                </a:solidFill>
              </a:rPr>
              <a:t>” ve “</a:t>
            </a:r>
            <a:r>
              <a:rPr lang="tr-TR" altLang="en-US" sz="2800" dirty="0">
                <a:solidFill>
                  <a:srgbClr val="C00000"/>
                </a:solidFill>
              </a:rPr>
              <a:t>öğütme</a:t>
            </a:r>
            <a:r>
              <a:rPr lang="tr-TR" altLang="en-US" sz="2800" dirty="0">
                <a:solidFill>
                  <a:schemeClr val="tx1"/>
                </a:solidFill>
              </a:rPr>
              <a:t>“ </a:t>
            </a:r>
            <a:r>
              <a:rPr lang="tr-TR" altLang="en-US" sz="2800" dirty="0">
                <a:solidFill>
                  <a:srgbClr val="7030A0"/>
                </a:solidFill>
              </a:rPr>
              <a:t>yarı katı sıvı içinde sıvı içinde sıvı ve karıştırılamayan parçaların </a:t>
            </a:r>
            <a:r>
              <a:rPr lang="tr-TR" altLang="en-US" sz="2800" dirty="0">
                <a:solidFill>
                  <a:schemeClr val="tx1"/>
                </a:solidFill>
              </a:rPr>
              <a:t>bölünmesi söz konusu olduğunda “</a:t>
            </a:r>
            <a:r>
              <a:rPr lang="tr-TR" altLang="en-US" sz="2800" dirty="0">
                <a:solidFill>
                  <a:srgbClr val="7030A0"/>
                </a:solidFill>
              </a:rPr>
              <a:t>sıkıştırma</a:t>
            </a:r>
            <a:r>
              <a:rPr lang="tr-TR" altLang="en-US" sz="2800" dirty="0">
                <a:solidFill>
                  <a:schemeClr val="tx1"/>
                </a:solidFill>
              </a:rPr>
              <a:t>” ve “</a:t>
            </a:r>
            <a:r>
              <a:rPr lang="tr-TR" altLang="en-US" sz="2800" dirty="0">
                <a:solidFill>
                  <a:srgbClr val="7030A0"/>
                </a:solidFill>
              </a:rPr>
              <a:t>kesme</a:t>
            </a:r>
            <a:r>
              <a:rPr lang="tr-TR" altLang="en-US" sz="2800" dirty="0">
                <a:solidFill>
                  <a:schemeClr val="tx1"/>
                </a:solidFill>
              </a:rPr>
              <a:t>” terimleri daha çok kullanılır. 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800" dirty="0">
                <a:solidFill>
                  <a:schemeClr val="tx1"/>
                </a:solidFill>
              </a:rPr>
              <a:t>Buna göre ,küçültme birim işlemi üç alt sınıf içinde incelenebilir.</a:t>
            </a:r>
            <a:endParaRPr lang="tr-TR" altLang="ar-SY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3172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92D050"/>
                </a:solidFill>
              </a:rPr>
              <a:t>Ufalanmış Üründe Parçacık Büyüklüğü Dağılımı</a:t>
            </a:r>
            <a:br>
              <a:rPr lang="tr-TR" dirty="0">
                <a:solidFill>
                  <a:srgbClr val="92D050"/>
                </a:solidFill>
              </a:rPr>
            </a:br>
            <a:r>
              <a:rPr lang="tr-TR" dirty="0">
                <a:solidFill>
                  <a:srgbClr val="FFFF00"/>
                </a:solidFill>
              </a:rPr>
              <a:t>Elek Analizi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10535791" cy="5357611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Örgüsü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FF0000"/>
                </a:solidFill>
              </a:rPr>
              <a:t>en dar </a:t>
            </a:r>
            <a:r>
              <a:rPr lang="tr-TR" altLang="ar-SY" sz="2800" dirty="0">
                <a:solidFill>
                  <a:schemeClr val="tx1"/>
                </a:solidFill>
              </a:rPr>
              <a:t>olan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FF0000"/>
                </a:solidFill>
              </a:rPr>
              <a:t>en alttaki </a:t>
            </a:r>
            <a:r>
              <a:rPr lang="tr-TR" altLang="ar-SY" sz="2800" dirty="0">
                <a:solidFill>
                  <a:schemeClr val="tx1"/>
                </a:solidFill>
              </a:rPr>
              <a:t>eleğin altına geçen taneler bir </a:t>
            </a:r>
            <a:r>
              <a:rPr lang="tr-TR" altLang="ar-SY" sz="2800" dirty="0">
                <a:solidFill>
                  <a:srgbClr val="FF0000"/>
                </a:solidFill>
              </a:rPr>
              <a:t>kapta </a:t>
            </a:r>
            <a:r>
              <a:rPr lang="tr-TR" altLang="ar-SY" sz="2800" dirty="0">
                <a:solidFill>
                  <a:schemeClr val="tx1"/>
                </a:solidFill>
              </a:rPr>
              <a:t>toplanır.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FF0000"/>
                </a:solidFill>
              </a:rPr>
              <a:t>Her elek üzerinde </a:t>
            </a:r>
            <a:r>
              <a:rPr lang="tr-TR" altLang="ar-SY" sz="2800" dirty="0">
                <a:solidFill>
                  <a:schemeClr val="tx1"/>
                </a:solidFill>
              </a:rPr>
              <a:t>tutulan tanecik grupları alınarak </a:t>
            </a:r>
            <a:r>
              <a:rPr lang="tr-TR" altLang="ar-SY" sz="2800" dirty="0">
                <a:solidFill>
                  <a:srgbClr val="FF0000"/>
                </a:solidFill>
              </a:rPr>
              <a:t>ayrı ayrı tartılır</a:t>
            </a:r>
            <a:r>
              <a:rPr lang="tr-TR" altLang="ar-SY" sz="2800" dirty="0"/>
              <a:t>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Her eleğin tuttuğu bireysel taneler</a:t>
            </a:r>
            <a:r>
              <a:rPr lang="tr-TR" altLang="ar-SY" sz="2800" dirty="0"/>
              <a:t>, </a:t>
            </a:r>
            <a:r>
              <a:rPr lang="tr-TR" altLang="ar-SY" sz="2800" dirty="0">
                <a:solidFill>
                  <a:srgbClr val="FF0000"/>
                </a:solidFill>
              </a:rPr>
              <a:t>kütle fraksiyonuna </a:t>
            </a:r>
            <a:r>
              <a:rPr lang="tr-TR" altLang="ar-SY" sz="2800" dirty="0">
                <a:solidFill>
                  <a:schemeClr val="tx1"/>
                </a:solidFill>
              </a:rPr>
              <a:t>veya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FF0000"/>
                </a:solidFill>
              </a:rPr>
              <a:t>toplam örneğin kütle oranına </a:t>
            </a:r>
            <a:r>
              <a:rPr lang="tr-TR" altLang="ar-SY" sz="2800" dirty="0">
                <a:solidFill>
                  <a:schemeClr val="tx1"/>
                </a:solidFill>
              </a:rPr>
              <a:t>çevrilir</a:t>
            </a:r>
            <a:r>
              <a:rPr lang="tr-TR" altLang="ar-SY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832642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92D050"/>
                </a:solidFill>
              </a:rPr>
              <a:t>Ufalanmış Üründe Parçacık Büyüklüğü Dağılımı</a:t>
            </a:r>
            <a:br>
              <a:rPr lang="tr-TR" dirty="0">
                <a:solidFill>
                  <a:srgbClr val="92D050"/>
                </a:solidFill>
              </a:rPr>
            </a:br>
            <a:r>
              <a:rPr lang="tr-TR" dirty="0">
                <a:solidFill>
                  <a:srgbClr val="FFFF00"/>
                </a:solidFill>
              </a:rPr>
              <a:t>Elek Analizi </a:t>
            </a:r>
            <a:r>
              <a:rPr lang="tr-TR" altLang="ar-SY" dirty="0"/>
              <a:t>1. </a:t>
            </a:r>
            <a:r>
              <a:rPr lang="tr-TR" altLang="ar-SY" dirty="0" err="1"/>
              <a:t>Differansiyel</a:t>
            </a:r>
            <a:r>
              <a:rPr lang="tr-TR" altLang="ar-SY" dirty="0"/>
              <a:t> elek analizi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5" y="1300766"/>
            <a:ext cx="4687093" cy="5114102"/>
          </a:xfrm>
        </p:spPr>
        <p:txBody>
          <a:bodyPr>
            <a:normAutofit/>
          </a:bodyPr>
          <a:lstStyle/>
          <a:p>
            <a:pPr marL="342900" indent="-342900"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Elek analizi sonuçları, her eleğin tuttuğu fraksiyonu gösterecek şekilde bir </a:t>
            </a:r>
            <a:r>
              <a:rPr lang="tr-TR" altLang="ar-SY" sz="2800" dirty="0">
                <a:solidFill>
                  <a:srgbClr val="FF3300"/>
                </a:solidFill>
              </a:rPr>
              <a:t>cetvel </a:t>
            </a:r>
            <a:r>
              <a:rPr lang="tr-TR" altLang="ar-SY" sz="2800" dirty="0">
                <a:solidFill>
                  <a:schemeClr val="tx1"/>
                </a:solidFill>
              </a:rPr>
              <a:t>düzenlenir.</a:t>
            </a:r>
          </a:p>
          <a:p>
            <a:pPr marL="342900" indent="-342900"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Bu şekilde yapılan analize </a:t>
            </a:r>
            <a:r>
              <a:rPr lang="tr-TR" altLang="ar-SY" sz="2800" dirty="0"/>
              <a:t>“</a:t>
            </a:r>
            <a:r>
              <a:rPr lang="tr-TR" altLang="ar-SY" sz="2800" i="1" dirty="0">
                <a:solidFill>
                  <a:schemeClr val="hlink"/>
                </a:solidFill>
              </a:rPr>
              <a:t>diferansiyel analiz</a:t>
            </a:r>
            <a:r>
              <a:rPr lang="tr-TR" altLang="ar-SY" sz="2800" dirty="0"/>
              <a:t>” </a:t>
            </a:r>
            <a:r>
              <a:rPr lang="tr-TR" altLang="ar-SY" sz="2800" dirty="0">
                <a:solidFill>
                  <a:schemeClr val="tx1"/>
                </a:solidFill>
              </a:rPr>
              <a:t>denir. </a:t>
            </a:r>
          </a:p>
          <a:p>
            <a:pPr marL="342900" indent="-342900"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tr-TR" altLang="ar-SY" sz="2800" dirty="0">
              <a:solidFill>
                <a:schemeClr val="tx1"/>
              </a:solidFill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8D34998-6B39-4C93-8639-F9F8C901F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6986" y="1819576"/>
            <a:ext cx="6016815" cy="407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1289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92D050"/>
                </a:solidFill>
              </a:rPr>
              <a:t>Ufalanmış Üründe Parçacık Büyüklüğü Dağılımı</a:t>
            </a:r>
            <a:br>
              <a:rPr lang="tr-TR" dirty="0">
                <a:solidFill>
                  <a:srgbClr val="92D050"/>
                </a:solidFill>
              </a:rPr>
            </a:br>
            <a:r>
              <a:rPr lang="tr-TR" dirty="0">
                <a:solidFill>
                  <a:srgbClr val="FFFF00"/>
                </a:solidFill>
              </a:rPr>
              <a:t>Elek Analizi </a:t>
            </a:r>
            <a:r>
              <a:rPr lang="tr-TR" altLang="ar-SY" dirty="0"/>
              <a:t>1. </a:t>
            </a:r>
            <a:r>
              <a:rPr lang="tr-TR" altLang="ar-SY" dirty="0" err="1"/>
              <a:t>Differansiyel</a:t>
            </a:r>
            <a:r>
              <a:rPr lang="tr-TR" altLang="ar-SY" dirty="0"/>
              <a:t> elek analizi</a:t>
            </a:r>
            <a:endParaRPr lang="en-US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C4CE01B0-B458-4C05-AF7B-DB41BECF3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433" y="1819576"/>
            <a:ext cx="6794133" cy="4076480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16C6132E-D9A7-4702-9586-03739339A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8566" y="1819575"/>
            <a:ext cx="3664175" cy="406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6448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92D050"/>
                </a:solidFill>
              </a:rPr>
              <a:t>Ufalanmış Üründe Parçacık Büyüklüğü Dağılımı</a:t>
            </a:r>
            <a:br>
              <a:rPr lang="tr-TR" dirty="0">
                <a:solidFill>
                  <a:srgbClr val="92D050"/>
                </a:solidFill>
              </a:rPr>
            </a:br>
            <a:r>
              <a:rPr lang="tr-TR" dirty="0">
                <a:solidFill>
                  <a:srgbClr val="FFFF00"/>
                </a:solidFill>
              </a:rPr>
              <a:t>Elek Analizi </a:t>
            </a:r>
            <a:r>
              <a:rPr lang="tr-TR" altLang="ar-SY" b="1" i="1" dirty="0"/>
              <a:t>2. Kümülatif analiz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10535791" cy="5357611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İkinci tip elek analizi </a:t>
            </a:r>
            <a:r>
              <a:rPr lang="tr-TR" altLang="ar-SY" sz="2800" dirty="0"/>
              <a:t>“</a:t>
            </a:r>
            <a:r>
              <a:rPr lang="tr-TR" altLang="ar-SY" sz="2800" i="1" dirty="0">
                <a:solidFill>
                  <a:schemeClr val="hlink"/>
                </a:solidFill>
              </a:rPr>
              <a:t>kümülatif analiz</a:t>
            </a:r>
            <a:r>
              <a:rPr lang="tr-TR" altLang="ar-SY" sz="2800" i="1" dirty="0"/>
              <a:t> </a:t>
            </a:r>
            <a:r>
              <a:rPr lang="tr-TR" altLang="ar-SY" sz="2800" dirty="0"/>
              <a:t>”</a:t>
            </a:r>
            <a:r>
              <a:rPr lang="tr-TR" altLang="ar-SY" sz="2800" dirty="0" err="1">
                <a:solidFill>
                  <a:schemeClr val="tx1"/>
                </a:solidFill>
              </a:rPr>
              <a:t>dir</a:t>
            </a:r>
            <a:r>
              <a:rPr lang="tr-TR" altLang="ar-SY" sz="2800" dirty="0">
                <a:solidFill>
                  <a:schemeClr val="tx1"/>
                </a:solidFill>
              </a:rPr>
              <a:t>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Diferansiyel analizde elde edilen değerlerin kümülatif olarak toplanmasıyla elde edilir.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Bireysel diferansiyel fraksiyon değerleri,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FF0000"/>
                </a:solidFill>
              </a:rPr>
              <a:t>en üstten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veya </a:t>
            </a:r>
            <a:r>
              <a:rPr lang="tr-TR" altLang="ar-SY" sz="2800" dirty="0">
                <a:solidFill>
                  <a:srgbClr val="00B050"/>
                </a:solidFill>
              </a:rPr>
              <a:t>en alttan </a:t>
            </a:r>
            <a:r>
              <a:rPr lang="tr-TR" altLang="ar-SY" sz="2800" dirty="0">
                <a:solidFill>
                  <a:schemeClr val="tx1"/>
                </a:solidFill>
              </a:rPr>
              <a:t>başlayarak bir sonraki ile kümülatif olarak toplanır ve bir sonraki elek numarası karşısına bir cetvel oluşturacak şekilde yazılır. </a:t>
            </a:r>
          </a:p>
        </p:txBody>
      </p:sp>
    </p:spTree>
    <p:extLst>
      <p:ext uri="{BB962C8B-B14F-4D97-AF65-F5344CB8AC3E}">
        <p14:creationId xmlns:p14="http://schemas.microsoft.com/office/powerpoint/2010/main" val="24729206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92D050"/>
                </a:solidFill>
              </a:rPr>
              <a:t>Ufalanmış Üründe Parçacık Büyüklüğü Dağılımı</a:t>
            </a:r>
            <a:br>
              <a:rPr lang="tr-TR" dirty="0">
                <a:solidFill>
                  <a:srgbClr val="92D050"/>
                </a:solidFill>
              </a:rPr>
            </a:br>
            <a:r>
              <a:rPr lang="tr-TR" dirty="0">
                <a:solidFill>
                  <a:srgbClr val="FFFF00"/>
                </a:solidFill>
              </a:rPr>
              <a:t>Elek Analizi </a:t>
            </a:r>
            <a:r>
              <a:rPr lang="tr-TR" altLang="ar-SY" b="1" i="1" dirty="0"/>
              <a:t>2.</a:t>
            </a:r>
            <a:r>
              <a:rPr lang="en-US" altLang="ar-SY" b="1" i="1" dirty="0"/>
              <a:t> </a:t>
            </a:r>
            <a:r>
              <a:rPr lang="tr-TR" altLang="ar-SY" b="1" i="1" dirty="0"/>
              <a:t>Kümülatif analiz</a:t>
            </a:r>
            <a:endParaRPr lang="en-US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B11B4E20-6052-4DD7-A10D-4BEAAED29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812" y="1300766"/>
            <a:ext cx="8214609" cy="5427509"/>
          </a:xfrm>
          <a:prstGeom prst="rect">
            <a:avLst/>
          </a:prstGeom>
        </p:spPr>
      </p:pic>
      <p:cxnSp>
        <p:nvCxnSpPr>
          <p:cNvPr id="24" name="Düz Ok Bağlayıcısı 23">
            <a:extLst>
              <a:ext uri="{FF2B5EF4-FFF2-40B4-BE49-F238E27FC236}">
                <a16:creationId xmlns:a16="http://schemas.microsoft.com/office/drawing/2014/main" id="{E9B2B607-4A4C-42BE-837A-A3F43E4C4F9F}"/>
              </a:ext>
            </a:extLst>
          </p:cNvPr>
          <p:cNvCxnSpPr>
            <a:cxnSpLocks/>
          </p:cNvCxnSpPr>
          <p:nvPr/>
        </p:nvCxnSpPr>
        <p:spPr>
          <a:xfrm>
            <a:off x="5556354" y="2758191"/>
            <a:ext cx="1369102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Düz Ok Bağlayıcısı 24">
            <a:extLst>
              <a:ext uri="{FF2B5EF4-FFF2-40B4-BE49-F238E27FC236}">
                <a16:creationId xmlns:a16="http://schemas.microsoft.com/office/drawing/2014/main" id="{1D1DA769-DA48-4976-8C6B-A46C4940E52B}"/>
              </a:ext>
            </a:extLst>
          </p:cNvPr>
          <p:cNvCxnSpPr>
            <a:cxnSpLocks/>
          </p:cNvCxnSpPr>
          <p:nvPr/>
        </p:nvCxnSpPr>
        <p:spPr>
          <a:xfrm flipH="1">
            <a:off x="5291528" y="2758191"/>
            <a:ext cx="1633928" cy="47968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Düz Ok Bağlayıcısı 26">
            <a:extLst>
              <a:ext uri="{FF2B5EF4-FFF2-40B4-BE49-F238E27FC236}">
                <a16:creationId xmlns:a16="http://schemas.microsoft.com/office/drawing/2014/main" id="{6CB2CAA5-549C-42E1-B56E-955A56A81595}"/>
              </a:ext>
            </a:extLst>
          </p:cNvPr>
          <p:cNvCxnSpPr>
            <a:cxnSpLocks/>
          </p:cNvCxnSpPr>
          <p:nvPr/>
        </p:nvCxnSpPr>
        <p:spPr>
          <a:xfrm>
            <a:off x="5423941" y="3237875"/>
            <a:ext cx="1369102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Artı İşareti 27">
            <a:extLst>
              <a:ext uri="{FF2B5EF4-FFF2-40B4-BE49-F238E27FC236}">
                <a16:creationId xmlns:a16="http://schemas.microsoft.com/office/drawing/2014/main" id="{01D832A8-75B7-46FD-A1A1-3CFDD4B08C4F}"/>
              </a:ext>
            </a:extLst>
          </p:cNvPr>
          <p:cNvSpPr/>
          <p:nvPr/>
        </p:nvSpPr>
        <p:spPr>
          <a:xfrm>
            <a:off x="5765236" y="2758171"/>
            <a:ext cx="661527" cy="479664"/>
          </a:xfrm>
          <a:prstGeom prst="mathPlu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70033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92D050"/>
                </a:solidFill>
              </a:rPr>
              <a:t>Ufalanmış Üründe Parçacık Büyüklüğü Dağılımı</a:t>
            </a:r>
            <a:br>
              <a:rPr lang="tr-TR" dirty="0">
                <a:solidFill>
                  <a:srgbClr val="92D050"/>
                </a:solidFill>
              </a:rPr>
            </a:br>
            <a:r>
              <a:rPr lang="tr-TR" dirty="0">
                <a:solidFill>
                  <a:srgbClr val="FFFF00"/>
                </a:solidFill>
              </a:rPr>
              <a:t>Elek Analizi </a:t>
            </a:r>
            <a:r>
              <a:rPr lang="tr-TR" altLang="ar-SY" b="1" i="1" dirty="0"/>
              <a:t>2.</a:t>
            </a:r>
            <a:r>
              <a:rPr lang="en-US" altLang="ar-SY" b="1" i="1" dirty="0"/>
              <a:t> </a:t>
            </a:r>
            <a:r>
              <a:rPr lang="tr-TR" altLang="ar-SY" b="1" i="1" dirty="0"/>
              <a:t>Kümülatif analiz</a:t>
            </a:r>
            <a:endParaRPr lang="en-US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B11B4E20-6052-4DD7-A10D-4BEAAED29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433" y="1645540"/>
            <a:ext cx="4610739" cy="3046381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3FE66E53-CC93-4179-8AAD-6A7AA01584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3728" y="1645540"/>
            <a:ext cx="6724650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0139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Ödev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5"/>
            <a:ext cx="10302024" cy="5357611"/>
          </a:xfrm>
        </p:spPr>
        <p:txBody>
          <a:bodyPr>
            <a:normAutofit/>
          </a:bodyPr>
          <a:lstStyle/>
          <a:p>
            <a:pPr algn="l" rtl="0"/>
            <a:r>
              <a:rPr lang="tr-TR" altLang="ar-SY" sz="2400" dirty="0">
                <a:solidFill>
                  <a:schemeClr val="tx1"/>
                </a:solidFill>
              </a:rPr>
              <a:t>Excel yardımıyla elek analizi hesaplamalarının işleyebilir yazılımını gerçekleştiriniz.</a:t>
            </a:r>
          </a:p>
          <a:p>
            <a:pPr algn="l" rtl="0"/>
            <a:endParaRPr lang="tr-TR" altLang="ar-SY" sz="2400" dirty="0">
              <a:solidFill>
                <a:schemeClr val="tx1"/>
              </a:solidFill>
            </a:endParaRPr>
          </a:p>
          <a:p>
            <a:pPr algn="l" rtl="0"/>
            <a:endParaRPr lang="tr-TR" altLang="ar-SY" sz="2400" dirty="0"/>
          </a:p>
        </p:txBody>
      </p:sp>
    </p:spTree>
    <p:extLst>
      <p:ext uri="{BB962C8B-B14F-4D97-AF65-F5344CB8AC3E}">
        <p14:creationId xmlns:p14="http://schemas.microsoft.com/office/powerpoint/2010/main" val="768121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Enerji ve Güç Gereksinimi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5"/>
            <a:ext cx="10302024" cy="5357611"/>
          </a:xfrm>
        </p:spPr>
        <p:txBody>
          <a:bodyPr>
            <a:normAutofit lnSpcReduction="10000"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Boyut küçültme işleminde başta gelen en önemli girdi </a:t>
            </a:r>
            <a:r>
              <a:rPr lang="tr-TR" altLang="ar-SY" sz="2800" dirty="0">
                <a:solidFill>
                  <a:srgbClr val="FF0000"/>
                </a:solidFill>
              </a:rPr>
              <a:t>güç maliyetidir </a:t>
            </a:r>
            <a:r>
              <a:rPr lang="tr-TR" altLang="ar-SY" sz="2800" dirty="0">
                <a:solidFill>
                  <a:schemeClr val="tx1"/>
                </a:solidFill>
              </a:rPr>
              <a:t>ve bunu etkileyen faktörler önem taşır.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Makinaya beslenen ürüne baskı uygulandığında parça önce </a:t>
            </a:r>
            <a:r>
              <a:rPr lang="tr-TR" altLang="ar-SY" sz="2800" dirty="0">
                <a:solidFill>
                  <a:srgbClr val="FF0000"/>
                </a:solidFill>
              </a:rPr>
              <a:t>sıkıştırılmak</a:t>
            </a:r>
            <a:r>
              <a:rPr lang="tr-TR" altLang="ar-SY" sz="2800" dirty="0">
                <a:solidFill>
                  <a:schemeClr val="tx1"/>
                </a:solidFill>
              </a:rPr>
              <a:t>tadır.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>
                <a:solidFill>
                  <a:schemeClr val="tx1"/>
                </a:solidFill>
              </a:rPr>
              <a:t>Bir </a:t>
            </a:r>
            <a:r>
              <a:rPr lang="tr-TR" altLang="ar-SY" sz="2800" dirty="0">
                <a:solidFill>
                  <a:schemeClr val="tx1"/>
                </a:solidFill>
              </a:rPr>
              <a:t>başka deyişle, boyut küçültülecek olan parçaya </a:t>
            </a:r>
            <a:r>
              <a:rPr lang="tr-TR" altLang="ar-SY" sz="2800" dirty="0" err="1">
                <a:solidFill>
                  <a:schemeClr val="tx1"/>
                </a:solidFill>
              </a:rPr>
              <a:t>mekaniksel</a:t>
            </a:r>
            <a:r>
              <a:rPr lang="tr-TR" altLang="ar-SY" sz="2800" dirty="0">
                <a:solidFill>
                  <a:schemeClr val="tx1"/>
                </a:solidFill>
              </a:rPr>
              <a:t> bir </a:t>
            </a:r>
            <a:r>
              <a:rPr lang="tr-TR" altLang="ar-SY" sz="2800" dirty="0">
                <a:solidFill>
                  <a:srgbClr val="FF0000"/>
                </a:solidFill>
              </a:rPr>
              <a:t>basınç enerjisi </a:t>
            </a:r>
            <a:r>
              <a:rPr lang="tr-TR" altLang="ar-SY" sz="2800" dirty="0">
                <a:solidFill>
                  <a:schemeClr val="tx1"/>
                </a:solidFill>
              </a:rPr>
              <a:t>yüklenmektedir.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Dokularda deformasyona neden olan </a:t>
            </a:r>
            <a:r>
              <a:rPr lang="tr-TR" altLang="ar-SY" sz="2800" dirty="0">
                <a:solidFill>
                  <a:srgbClr val="FF0000"/>
                </a:solidFill>
              </a:rPr>
              <a:t>iç gerilim </a:t>
            </a:r>
            <a:r>
              <a:rPr lang="tr-TR" altLang="ar-SY" sz="2800" dirty="0">
                <a:solidFill>
                  <a:schemeClr val="tx1"/>
                </a:solidFill>
              </a:rPr>
              <a:t>önce </a:t>
            </a:r>
            <a:r>
              <a:rPr lang="tr-TR" altLang="ar-SY" sz="2800" dirty="0" err="1">
                <a:solidFill>
                  <a:schemeClr val="tx1"/>
                </a:solidFill>
              </a:rPr>
              <a:t>emilimlenir</a:t>
            </a:r>
            <a:r>
              <a:rPr lang="tr-TR" altLang="ar-SY" sz="2800" dirty="0">
                <a:solidFill>
                  <a:schemeClr val="tx1"/>
                </a:solidFill>
              </a:rPr>
              <a:t>.</a:t>
            </a:r>
          </a:p>
          <a:p>
            <a:pPr algn="l" rtl="0"/>
            <a:endParaRPr lang="tr-TR" altLang="ar-SY" sz="2400" dirty="0">
              <a:solidFill>
                <a:schemeClr val="tx1"/>
              </a:solidFill>
            </a:endParaRPr>
          </a:p>
          <a:p>
            <a:pPr algn="l" rtl="0"/>
            <a:endParaRPr lang="tr-TR" altLang="ar-SY" sz="2400" dirty="0"/>
          </a:p>
        </p:txBody>
      </p:sp>
    </p:spTree>
    <p:extLst>
      <p:ext uri="{BB962C8B-B14F-4D97-AF65-F5344CB8AC3E}">
        <p14:creationId xmlns:p14="http://schemas.microsoft.com/office/powerpoint/2010/main" val="21337566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Enerji ve Güç Gereksinimi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5"/>
            <a:ext cx="5163354" cy="5357611"/>
          </a:xfrm>
        </p:spPr>
        <p:txBody>
          <a:bodyPr>
            <a:normAutofit lnSpcReduction="10000"/>
          </a:bodyPr>
          <a:lstStyle/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Eğer bu gerilim parçanın </a:t>
            </a:r>
            <a:r>
              <a:rPr lang="tr-TR" altLang="ar-SY" sz="2800" dirty="0">
                <a:solidFill>
                  <a:srgbClr val="FF0000"/>
                </a:solidFill>
              </a:rPr>
              <a:t>elastik direnç sınırı (E) </a:t>
            </a:r>
            <a:r>
              <a:rPr lang="tr-TR" altLang="ar-SY" sz="2800" dirty="0">
                <a:solidFill>
                  <a:schemeClr val="tx1"/>
                </a:solidFill>
              </a:rPr>
              <a:t>olarak adlandırılan kritik düzeyi aşmaz ise baskı ortadan kalktığında parçanın dokuları </a:t>
            </a:r>
            <a:r>
              <a:rPr lang="tr-TR" altLang="ar-SY" sz="2800" dirty="0">
                <a:solidFill>
                  <a:srgbClr val="FF0000"/>
                </a:solidFill>
              </a:rPr>
              <a:t>özgün şekillerine döner </a:t>
            </a:r>
            <a:r>
              <a:rPr lang="tr-TR" altLang="ar-SY" sz="2800" dirty="0">
                <a:solidFill>
                  <a:schemeClr val="tx1"/>
                </a:solidFill>
              </a:rPr>
              <a:t>ve depolanan enerji </a:t>
            </a:r>
            <a:r>
              <a:rPr lang="tr-TR" altLang="ar-SY" sz="2800" dirty="0">
                <a:solidFill>
                  <a:srgbClr val="FF0000"/>
                </a:solidFill>
              </a:rPr>
              <a:t>ısı olarak </a:t>
            </a:r>
            <a:r>
              <a:rPr lang="tr-TR" altLang="ar-SY" sz="2800" dirty="0">
                <a:solidFill>
                  <a:schemeClr val="tx1"/>
                </a:solidFill>
              </a:rPr>
              <a:t>serbest hale geçer.</a:t>
            </a:r>
          </a:p>
          <a:p>
            <a:pPr algn="l" rtl="0"/>
            <a:endParaRPr lang="tr-TR" altLang="ar-SY" sz="2600" dirty="0">
              <a:solidFill>
                <a:schemeClr val="tx1"/>
              </a:solidFill>
            </a:endParaRPr>
          </a:p>
          <a:p>
            <a:pPr algn="l" rtl="0"/>
            <a:endParaRPr lang="tr-TR" altLang="ar-SY" sz="2400" dirty="0">
              <a:solidFill>
                <a:schemeClr val="tx1"/>
              </a:solidFill>
            </a:endParaRPr>
          </a:p>
          <a:p>
            <a:pPr algn="l" rtl="0"/>
            <a:endParaRPr lang="tr-TR" altLang="ar-SY" sz="2400" dirty="0">
              <a:solidFill>
                <a:schemeClr val="tx1"/>
              </a:solidFill>
            </a:endParaRPr>
          </a:p>
          <a:p>
            <a:pPr algn="l" rtl="0"/>
            <a:endParaRPr lang="tr-TR" altLang="ar-SY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544" t="7239" r="3494" b="1608"/>
          <a:stretch/>
        </p:blipFill>
        <p:spPr>
          <a:xfrm>
            <a:off x="6001555" y="1300765"/>
            <a:ext cx="5515185" cy="535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9422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Enerji ve Güç Gereksinimi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5835003" cy="5357611"/>
          </a:xfrm>
        </p:spPr>
        <p:txBody>
          <a:bodyPr>
            <a:normAutofit lnSpcReduction="10000"/>
          </a:bodyPr>
          <a:lstStyle/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Aksi halde odaklanan bölgedeki baskı sürdürülür, </a:t>
            </a:r>
            <a:r>
              <a:rPr lang="tr-TR" altLang="ar-SY" sz="2800" dirty="0">
                <a:solidFill>
                  <a:srgbClr val="FF0000"/>
                </a:solidFill>
              </a:rPr>
              <a:t>elastik direnç sınırının</a:t>
            </a:r>
            <a:r>
              <a:rPr lang="tr-TR" altLang="ar-SY" sz="2800" dirty="0">
                <a:solidFill>
                  <a:schemeClr val="tx1"/>
                </a:solidFill>
              </a:rPr>
              <a:t> aşar ve bir </a:t>
            </a:r>
            <a:r>
              <a:rPr lang="tr-TR" altLang="ar-SY" sz="2800" dirty="0">
                <a:solidFill>
                  <a:srgbClr val="FF0000"/>
                </a:solidFill>
              </a:rPr>
              <a:t>verim noktasına </a:t>
            </a:r>
            <a:r>
              <a:rPr lang="tr-TR" altLang="ar-SY" sz="2800" dirty="0">
                <a:solidFill>
                  <a:schemeClr val="tx1"/>
                </a:solidFill>
              </a:rPr>
              <a:t>(Y) ulaşır ise o noktadan sonra parça bir anda zayıf olan hat boyunca kırılır, yanı kalıcı bir deformasyona uğrar (</a:t>
            </a:r>
            <a:r>
              <a:rPr lang="tr-TR" altLang="ar-SY" sz="2800" dirty="0">
                <a:solidFill>
                  <a:srgbClr val="FF0000"/>
                </a:solidFill>
              </a:rPr>
              <a:t>kırılma noktası</a:t>
            </a:r>
            <a:r>
              <a:rPr lang="tr-TR" altLang="ar-SY" sz="2800" dirty="0">
                <a:solidFill>
                  <a:schemeClr val="tx1"/>
                </a:solidFill>
              </a:rPr>
              <a:t>).</a:t>
            </a:r>
          </a:p>
          <a:p>
            <a:pPr algn="l" rtl="0"/>
            <a:endParaRPr lang="tr-TR" altLang="ar-SY" sz="2400" dirty="0">
              <a:solidFill>
                <a:schemeClr val="tx1"/>
              </a:solidFill>
            </a:endParaRPr>
          </a:p>
          <a:p>
            <a:pPr algn="l" rtl="0"/>
            <a:endParaRPr lang="tr-TR" altLang="ar-SY" sz="2400" dirty="0">
              <a:solidFill>
                <a:schemeClr val="tx1"/>
              </a:solidFill>
            </a:endParaRPr>
          </a:p>
          <a:p>
            <a:pPr algn="l" rtl="0"/>
            <a:endParaRPr lang="tr-TR" altLang="ar-SY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544" t="7239" r="3494" b="1608"/>
          <a:stretch/>
        </p:blipFill>
        <p:spPr>
          <a:xfrm>
            <a:off x="6439437" y="1300765"/>
            <a:ext cx="5515185" cy="535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477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Giriş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10535791" cy="5357611"/>
          </a:xfrm>
        </p:spPr>
        <p:txBody>
          <a:bodyPr>
            <a:normAutofit/>
          </a:bodyPr>
          <a:lstStyle/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Katı parçaların </a:t>
            </a:r>
            <a:r>
              <a:rPr lang="tr-TR" altLang="ar-SY" sz="2800" dirty="0">
                <a:solidFill>
                  <a:schemeClr val="tx1"/>
                </a:solidFill>
              </a:rPr>
              <a:t>boyutlarının küçültülmesi 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Yarı katı parçaların </a:t>
            </a:r>
            <a:r>
              <a:rPr lang="tr-TR" altLang="ar-SY" sz="2800" dirty="0">
                <a:solidFill>
                  <a:schemeClr val="tx1"/>
                </a:solidFill>
              </a:rPr>
              <a:t>boyutlarının küçültülmesi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Sıvı içindeki yarı katı</a:t>
            </a:r>
            <a:r>
              <a:rPr lang="tr-TR" altLang="ar-SY" sz="2800" dirty="0"/>
              <a:t>, </a:t>
            </a:r>
            <a:r>
              <a:rPr lang="tr-TR" altLang="ar-SY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sıvı ve karıştırılamayan parçaların </a:t>
            </a:r>
            <a:r>
              <a:rPr lang="tr-TR" altLang="ar-SY" sz="2800" dirty="0">
                <a:solidFill>
                  <a:schemeClr val="tx1"/>
                </a:solidFill>
              </a:rPr>
              <a:t>boyutlarının küçültülmesi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479" y="4005347"/>
            <a:ext cx="3959746" cy="265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8610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Enerji ve Güç Gereksinimi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10749367" cy="5357611"/>
          </a:xfrm>
        </p:spPr>
        <p:txBody>
          <a:bodyPr>
            <a:normAutofit/>
          </a:bodyPr>
          <a:lstStyle/>
          <a:p>
            <a:pPr algn="l" rtl="0"/>
            <a:endParaRPr lang="tr-TR" altLang="ar-SY" sz="2400" dirty="0">
              <a:solidFill>
                <a:schemeClr val="tx1"/>
              </a:solidFill>
            </a:endParaRPr>
          </a:p>
          <a:p>
            <a:pPr algn="l" rtl="0"/>
            <a:endParaRPr lang="tr-TR" altLang="ar-SY" sz="2400" dirty="0">
              <a:solidFill>
                <a:schemeClr val="tx1"/>
              </a:solidFill>
            </a:endParaRPr>
          </a:p>
          <a:p>
            <a:pPr algn="l" rtl="0"/>
            <a:endParaRPr lang="tr-TR" altLang="ar-SY" sz="2400" dirty="0">
              <a:solidFill>
                <a:schemeClr val="tx1"/>
              </a:solidFill>
            </a:endParaRPr>
          </a:p>
          <a:p>
            <a:pPr algn="l" rtl="0"/>
            <a:endParaRPr lang="tr-TR" altLang="ar-SY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955" y="1300764"/>
            <a:ext cx="9400323" cy="5100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1013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Enerji ve Güç Gereksinimi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10749367" cy="5357611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O ana kadar parçada depolanan </a:t>
            </a:r>
            <a:r>
              <a:rPr lang="tr-TR" altLang="ar-SY" sz="2800" dirty="0">
                <a:solidFill>
                  <a:srgbClr val="FF0000"/>
                </a:solidFill>
              </a:rPr>
              <a:t>baskı enerjisi ses ve ısı enerjisi </a:t>
            </a:r>
            <a:r>
              <a:rPr lang="tr-TR" altLang="ar-SY" sz="2800" dirty="0">
                <a:solidFill>
                  <a:schemeClr val="tx1"/>
                </a:solidFill>
              </a:rPr>
              <a:t>olarak bir anda boşalır.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Uygulanan baskı </a:t>
            </a:r>
            <a:r>
              <a:rPr lang="tr-TR" altLang="ar-SY" sz="2800" dirty="0">
                <a:solidFill>
                  <a:srgbClr val="FF0000"/>
                </a:solidFill>
              </a:rPr>
              <a:t>enerjisinin %1’i </a:t>
            </a:r>
            <a:r>
              <a:rPr lang="tr-TR" altLang="ar-SY" sz="2800" dirty="0">
                <a:solidFill>
                  <a:schemeClr val="tx1"/>
                </a:solidFill>
              </a:rPr>
              <a:t>gibi çok küçük bir bölüm </a:t>
            </a:r>
            <a:r>
              <a:rPr lang="tr-TR" altLang="ar-SY" sz="2800" dirty="0">
                <a:solidFill>
                  <a:srgbClr val="FF0000"/>
                </a:solidFill>
              </a:rPr>
              <a:t>boyut küçültmek için </a:t>
            </a:r>
            <a:r>
              <a:rPr lang="tr-TR" altLang="ar-SY" sz="2800" dirty="0">
                <a:solidFill>
                  <a:schemeClr val="tx1"/>
                </a:solidFill>
              </a:rPr>
              <a:t>kullanılmaktadır.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Parçanın </a:t>
            </a:r>
            <a:r>
              <a:rPr lang="tr-TR" altLang="ar-SY" sz="2800" dirty="0">
                <a:solidFill>
                  <a:srgbClr val="FF0000"/>
                </a:solidFill>
              </a:rPr>
              <a:t>boyutu küçüldükçe </a:t>
            </a:r>
            <a:r>
              <a:rPr lang="tr-TR" altLang="ar-SY" sz="2800" dirty="0">
                <a:solidFill>
                  <a:schemeClr val="tx1"/>
                </a:solidFill>
              </a:rPr>
              <a:t>daha </a:t>
            </a:r>
            <a:r>
              <a:rPr lang="tr-TR" altLang="ar-SY" sz="2800" dirty="0">
                <a:solidFill>
                  <a:srgbClr val="0070C0"/>
                </a:solidFill>
              </a:rPr>
              <a:t>az sayıda zayıf hat </a:t>
            </a:r>
            <a:r>
              <a:rPr lang="tr-TR" altLang="ar-SY" sz="2800" dirty="0">
                <a:solidFill>
                  <a:schemeClr val="tx1"/>
                </a:solidFill>
              </a:rPr>
              <a:t>kalmakta ve </a:t>
            </a:r>
            <a:r>
              <a:rPr lang="tr-TR" altLang="ar-SY" sz="2800" dirty="0">
                <a:solidFill>
                  <a:srgbClr val="FF0000"/>
                </a:solidFill>
              </a:rPr>
              <a:t>uygulanan kırılma baskısı artmaktadır</a:t>
            </a:r>
            <a:r>
              <a:rPr lang="tr-TR" altLang="ar-SY" sz="2800" dirty="0">
                <a:solidFill>
                  <a:schemeClr val="tx1"/>
                </a:solidFill>
              </a:rPr>
              <a:t>, yani ek enerji gereksinimi ortaya çıkmaktadır.</a:t>
            </a:r>
          </a:p>
          <a:p>
            <a:pPr algn="l" rtl="0"/>
            <a:endParaRPr lang="tr-TR" altLang="ar-SY" sz="2400" dirty="0">
              <a:solidFill>
                <a:schemeClr val="tx1"/>
              </a:solidFill>
            </a:endParaRPr>
          </a:p>
          <a:p>
            <a:pPr algn="l" rtl="0"/>
            <a:endParaRPr lang="tr-TR" altLang="ar-SY" sz="2400" dirty="0">
              <a:solidFill>
                <a:schemeClr val="tx1"/>
              </a:solidFill>
            </a:endParaRPr>
          </a:p>
          <a:p>
            <a:pPr algn="l" rtl="0"/>
            <a:endParaRPr lang="tr-TR" altLang="ar-SY" sz="2400" dirty="0">
              <a:solidFill>
                <a:schemeClr val="tx1"/>
              </a:solidFill>
            </a:endParaRPr>
          </a:p>
          <a:p>
            <a:pPr algn="l" rtl="0"/>
            <a:endParaRPr lang="tr-TR" altLang="ar-SY" sz="2400" dirty="0"/>
          </a:p>
        </p:txBody>
      </p:sp>
    </p:spTree>
    <p:extLst>
      <p:ext uri="{BB962C8B-B14F-4D97-AF65-F5344CB8AC3E}">
        <p14:creationId xmlns:p14="http://schemas.microsoft.com/office/powerpoint/2010/main" val="641902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Enerji ve Güç Gereksinimi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10535791" cy="5357611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FF0000"/>
                </a:solidFill>
              </a:rPr>
              <a:t>Bu itibarla</a:t>
            </a:r>
            <a:r>
              <a:rPr lang="tr-TR" altLang="ar-SY" sz="2800" dirty="0">
                <a:solidFill>
                  <a:schemeClr val="tx1"/>
                </a:solidFill>
              </a:rPr>
              <a:t>, işlemden istenilen </a:t>
            </a:r>
            <a:r>
              <a:rPr lang="tr-TR" altLang="ar-SY" sz="2800" dirty="0">
                <a:solidFill>
                  <a:srgbClr val="FF0000"/>
                </a:solidFill>
              </a:rPr>
              <a:t>parçacık büyüklüğü ve dağılımının </a:t>
            </a:r>
            <a:r>
              <a:rPr lang="tr-TR" altLang="ar-SY" sz="2800" dirty="0">
                <a:solidFill>
                  <a:schemeClr val="tx1"/>
                </a:solidFill>
              </a:rPr>
              <a:t>belirlenmesi gerekir.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Bu, ön hazırlık özellikle </a:t>
            </a:r>
            <a:r>
              <a:rPr lang="tr-TR" altLang="ar-SY" sz="2800" dirty="0">
                <a:solidFill>
                  <a:srgbClr val="FF0000"/>
                </a:solidFill>
              </a:rPr>
              <a:t>gereksiz zaman </a:t>
            </a:r>
            <a:r>
              <a:rPr lang="tr-TR" altLang="ar-SY" sz="2800" dirty="0">
                <a:solidFill>
                  <a:schemeClr val="tx1"/>
                </a:solidFill>
              </a:rPr>
              <a:t>ve </a:t>
            </a:r>
            <a:r>
              <a:rPr lang="tr-TR" altLang="ar-SY" sz="2800" dirty="0">
                <a:solidFill>
                  <a:srgbClr val="FF0000"/>
                </a:solidFill>
              </a:rPr>
              <a:t>enerji tüketimi önlemek </a:t>
            </a:r>
            <a:r>
              <a:rPr lang="tr-TR" altLang="ar-SY" sz="2800" dirty="0">
                <a:solidFill>
                  <a:schemeClr val="tx1"/>
                </a:solidFill>
              </a:rPr>
              <a:t>yanında belli bir uygulama için gerekenden </a:t>
            </a:r>
            <a:r>
              <a:rPr lang="tr-TR" altLang="ar-SY" sz="2800" dirty="0">
                <a:solidFill>
                  <a:srgbClr val="FF0000"/>
                </a:solidFill>
              </a:rPr>
              <a:t>daha küçük parçacık </a:t>
            </a:r>
            <a:r>
              <a:rPr lang="tr-TR" altLang="ar-SY" sz="2800" dirty="0">
                <a:solidFill>
                  <a:schemeClr val="tx1"/>
                </a:solidFill>
              </a:rPr>
              <a:t>boyutuna inilmemesi yönlerinden de önem taşır.</a:t>
            </a:r>
          </a:p>
          <a:p>
            <a:pPr algn="l" rtl="0"/>
            <a:endParaRPr lang="tr-TR" altLang="ar-SY" sz="2400" dirty="0">
              <a:solidFill>
                <a:schemeClr val="tx1"/>
              </a:solidFill>
            </a:endParaRPr>
          </a:p>
          <a:p>
            <a:pPr algn="l" rtl="0"/>
            <a:endParaRPr lang="tr-TR" altLang="ar-SY" sz="2400" dirty="0">
              <a:solidFill>
                <a:schemeClr val="tx1"/>
              </a:solidFill>
            </a:endParaRPr>
          </a:p>
          <a:p>
            <a:pPr algn="l" rtl="0"/>
            <a:endParaRPr lang="tr-TR" altLang="ar-SY" sz="2400" dirty="0">
              <a:solidFill>
                <a:schemeClr val="tx1"/>
              </a:solidFill>
            </a:endParaRPr>
          </a:p>
          <a:p>
            <a:pPr algn="l" rtl="0"/>
            <a:endParaRPr lang="tr-TR" altLang="ar-SY" sz="2400" dirty="0">
              <a:solidFill>
                <a:schemeClr val="tx1"/>
              </a:solidFill>
            </a:endParaRPr>
          </a:p>
          <a:p>
            <a:pPr algn="l" rtl="0"/>
            <a:endParaRPr lang="tr-TR" altLang="ar-SY" sz="2400" dirty="0"/>
          </a:p>
        </p:txBody>
      </p:sp>
    </p:spTree>
    <p:extLst>
      <p:ext uri="{BB962C8B-B14F-4D97-AF65-F5344CB8AC3E}">
        <p14:creationId xmlns:p14="http://schemas.microsoft.com/office/powerpoint/2010/main" val="25586990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Enerji ve Güç Gereksinimi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10535791" cy="5357611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Malzeme parçalandığında, </a:t>
            </a:r>
            <a:r>
              <a:rPr lang="tr-TR" altLang="ar-SY" sz="2800" dirty="0">
                <a:solidFill>
                  <a:srgbClr val="FF0000"/>
                </a:solidFill>
              </a:rPr>
              <a:t>yeni yüzey alanı </a:t>
            </a:r>
            <a:r>
              <a:rPr lang="tr-TR" altLang="ar-SY" sz="2800" dirty="0">
                <a:solidFill>
                  <a:schemeClr val="tx1"/>
                </a:solidFill>
              </a:rPr>
              <a:t>oluşur.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Yüzeyin her </a:t>
            </a:r>
            <a:r>
              <a:rPr lang="tr-TR" altLang="ar-SY" sz="2800" dirty="0">
                <a:solidFill>
                  <a:srgbClr val="0070C0"/>
                </a:solidFill>
              </a:rPr>
              <a:t>yeni birim alanı </a:t>
            </a:r>
            <a:r>
              <a:rPr lang="tr-TR" altLang="ar-SY" sz="2800" dirty="0">
                <a:solidFill>
                  <a:srgbClr val="00B050"/>
                </a:solidFill>
              </a:rPr>
              <a:t>belirli bir miktarda enerji gerektirir</a:t>
            </a:r>
            <a:r>
              <a:rPr lang="tr-TR" altLang="ar-SY" sz="2800" dirty="0">
                <a:solidFill>
                  <a:schemeClr val="tx1"/>
                </a:solidFill>
              </a:rPr>
              <a:t>. </a:t>
            </a:r>
            <a:endParaRPr lang="en-US" altLang="ar-SY" sz="2800" dirty="0">
              <a:solidFill>
                <a:schemeClr val="tx1"/>
              </a:solidFill>
            </a:endParaRP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Verilen enerjinin bir kısmı yeni yüzey oluşturmak için kullanılır, fakat </a:t>
            </a:r>
            <a:r>
              <a:rPr lang="tr-TR" altLang="ar-SY" sz="2800" dirty="0">
                <a:solidFill>
                  <a:srgbClr val="FF0000"/>
                </a:solidFill>
              </a:rPr>
              <a:t>büyük bir kısmı da ısı olarak</a:t>
            </a:r>
            <a:r>
              <a:rPr lang="tr-TR" altLang="ar-SY" sz="2800" dirty="0">
                <a:solidFill>
                  <a:schemeClr val="tx1"/>
                </a:solidFill>
              </a:rPr>
              <a:t> açığa çıkar. </a:t>
            </a:r>
            <a:endParaRPr lang="en-US" altLang="ar-SY" sz="2800" dirty="0">
              <a:solidFill>
                <a:schemeClr val="tx1"/>
              </a:solidFill>
            </a:endParaRP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Parçalama için </a:t>
            </a:r>
            <a:r>
              <a:rPr lang="tr-TR" altLang="ar-SY" sz="2800" dirty="0">
                <a:solidFill>
                  <a:srgbClr val="FF0000"/>
                </a:solidFill>
              </a:rPr>
              <a:t>gerekli olan enerji </a:t>
            </a:r>
            <a:r>
              <a:rPr lang="tr-TR" altLang="ar-SY" sz="2800" dirty="0">
                <a:solidFill>
                  <a:srgbClr val="00B050"/>
                </a:solidFill>
              </a:rPr>
              <a:t>madde tipinin</a:t>
            </a:r>
            <a:r>
              <a:rPr lang="tr-TR" altLang="ar-SY" sz="2800" dirty="0">
                <a:solidFill>
                  <a:schemeClr val="tx1"/>
                </a:solidFill>
              </a:rPr>
              <a:t>, </a:t>
            </a:r>
            <a:r>
              <a:rPr lang="tr-TR" altLang="ar-SY" sz="2800" dirty="0">
                <a:solidFill>
                  <a:srgbClr val="7030A0"/>
                </a:solidFill>
              </a:rPr>
              <a:t>boyutun</a:t>
            </a:r>
            <a:r>
              <a:rPr lang="tr-TR" altLang="ar-SY" sz="2800" dirty="0">
                <a:solidFill>
                  <a:schemeClr val="tx1"/>
                </a:solidFill>
              </a:rPr>
              <a:t>, </a:t>
            </a:r>
            <a:r>
              <a:rPr lang="tr-TR" altLang="ar-SY" sz="2800" dirty="0">
                <a:solidFill>
                  <a:srgbClr val="0070C0"/>
                </a:solidFill>
              </a:rPr>
              <a:t>sertliğin </a:t>
            </a:r>
            <a:r>
              <a:rPr lang="tr-TR" altLang="ar-SY" sz="2800" dirty="0">
                <a:solidFill>
                  <a:schemeClr val="tx1"/>
                </a:solidFill>
              </a:rPr>
              <a:t>ve diğer faktörlerin karmaşık bir fonksiyonudur. </a:t>
            </a:r>
            <a:endParaRPr lang="tr-TR" altLang="ar-SY" sz="2400" dirty="0">
              <a:solidFill>
                <a:schemeClr val="tx1"/>
              </a:solidFill>
            </a:endParaRPr>
          </a:p>
          <a:p>
            <a:pPr algn="l" rtl="0"/>
            <a:endParaRPr lang="tr-TR" altLang="ar-SY" sz="2400" dirty="0"/>
          </a:p>
        </p:txBody>
      </p:sp>
    </p:spTree>
    <p:extLst>
      <p:ext uri="{BB962C8B-B14F-4D97-AF65-F5344CB8AC3E}">
        <p14:creationId xmlns:p14="http://schemas.microsoft.com/office/powerpoint/2010/main" val="32251063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Enerji ve Güç Gereksinimi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10535791" cy="5357611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Uygulanılan </a:t>
            </a:r>
            <a:r>
              <a:rPr lang="tr-TR" altLang="ar-SY" sz="2800" dirty="0">
                <a:solidFill>
                  <a:srgbClr val="0070C0"/>
                </a:solidFill>
              </a:rPr>
              <a:t>mekanik kuvvetin büyüklüğü</a:t>
            </a:r>
            <a:r>
              <a:rPr lang="tr-TR" altLang="ar-SY" sz="2800" dirty="0">
                <a:solidFill>
                  <a:schemeClr val="tx1"/>
                </a:solidFill>
              </a:rPr>
              <a:t>, </a:t>
            </a:r>
            <a:r>
              <a:rPr lang="tr-TR" altLang="ar-SY" sz="2800" dirty="0">
                <a:solidFill>
                  <a:srgbClr val="00B050"/>
                </a:solidFill>
              </a:rPr>
              <a:t>süresi</a:t>
            </a:r>
            <a:r>
              <a:rPr lang="tr-TR" altLang="ar-SY" sz="2800" dirty="0">
                <a:solidFill>
                  <a:schemeClr val="tx1"/>
                </a:solidFill>
              </a:rPr>
              <a:t>, sıkıştırma, kesme ve çarpma gibi </a:t>
            </a:r>
            <a:r>
              <a:rPr lang="tr-TR" altLang="ar-SY" sz="2800" dirty="0">
                <a:solidFill>
                  <a:srgbClr val="FF0000"/>
                </a:solidFill>
              </a:rPr>
              <a:t>kuvvetin tipi </a:t>
            </a:r>
            <a:r>
              <a:rPr lang="tr-TR" altLang="ar-SY" sz="2800" dirty="0">
                <a:solidFill>
                  <a:schemeClr val="tx1"/>
                </a:solidFill>
              </a:rPr>
              <a:t>ve diğer faktörler, </a:t>
            </a:r>
            <a:r>
              <a:rPr lang="tr-TR" altLang="ar-SY" sz="2800" dirty="0">
                <a:solidFill>
                  <a:srgbClr val="7030A0"/>
                </a:solidFill>
              </a:rPr>
              <a:t>boyut indirgeme sürecinin seviyesini</a:t>
            </a:r>
            <a:r>
              <a:rPr lang="tr-TR" altLang="ar-SY" sz="2800" dirty="0">
                <a:solidFill>
                  <a:schemeClr val="tx1"/>
                </a:solidFill>
              </a:rPr>
              <a:t> ve etkinliğini etkiler. </a:t>
            </a:r>
            <a:endParaRPr lang="en-US" altLang="ar-SY" sz="2800" dirty="0">
              <a:solidFill>
                <a:schemeClr val="tx1"/>
              </a:solidFill>
            </a:endParaRP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Boyut küçültme sürecindeki önemli faktörler, </a:t>
            </a:r>
            <a:r>
              <a:rPr lang="tr-TR" altLang="ar-SY" sz="2800" dirty="0">
                <a:solidFill>
                  <a:srgbClr val="FF0000"/>
                </a:solidFill>
              </a:rPr>
              <a:t>kullanılan enerji </a:t>
            </a:r>
            <a:r>
              <a:rPr lang="tr-TR" altLang="ar-SY" sz="2800" dirty="0">
                <a:solidFill>
                  <a:schemeClr val="tx1"/>
                </a:solidFill>
              </a:rPr>
              <a:t>veya gücün miktarı ve tane boyutu ile </a:t>
            </a:r>
            <a:r>
              <a:rPr lang="tr-TR" altLang="ar-SY" sz="2800" dirty="0">
                <a:solidFill>
                  <a:srgbClr val="0070C0"/>
                </a:solidFill>
              </a:rPr>
              <a:t>oluşan yeni yüzeydir</a:t>
            </a:r>
            <a:r>
              <a:rPr lang="tr-TR" altLang="ar-SY" sz="2800" dirty="0">
                <a:solidFill>
                  <a:schemeClr val="tx1"/>
                </a:solidFill>
              </a:rPr>
              <a:t>. </a:t>
            </a:r>
            <a:endParaRPr lang="tr-TR" altLang="ar-SY" sz="2400" dirty="0">
              <a:solidFill>
                <a:schemeClr val="tx1"/>
              </a:solidFill>
            </a:endParaRPr>
          </a:p>
          <a:p>
            <a:pPr algn="l" rtl="0"/>
            <a:endParaRPr lang="tr-TR" altLang="ar-SY" sz="2400" dirty="0">
              <a:solidFill>
                <a:schemeClr val="tx1"/>
              </a:solidFill>
            </a:endParaRPr>
          </a:p>
          <a:p>
            <a:pPr algn="l" rtl="0"/>
            <a:endParaRPr lang="tr-TR" altLang="ar-SY" sz="2400" dirty="0"/>
          </a:p>
        </p:txBody>
      </p:sp>
    </p:spTree>
    <p:extLst>
      <p:ext uri="{BB962C8B-B14F-4D97-AF65-F5344CB8AC3E}">
        <p14:creationId xmlns:p14="http://schemas.microsoft.com/office/powerpoint/2010/main" val="16003997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Enerji ve Güç Gereksinimi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10535791" cy="5357611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Katıların boyutlarının küçültülmesinde güç gereksinimlerini hesaplamak için değişik </a:t>
            </a:r>
            <a:r>
              <a:rPr lang="tr-TR" altLang="ar-SY" sz="2800" dirty="0">
                <a:solidFill>
                  <a:srgbClr val="0070C0"/>
                </a:solidFill>
              </a:rPr>
              <a:t>teoriler ve yasalar </a:t>
            </a:r>
            <a:r>
              <a:rPr lang="tr-TR" altLang="ar-SY" sz="2800" dirty="0">
                <a:solidFill>
                  <a:srgbClr val="FF0000"/>
                </a:solidFill>
              </a:rPr>
              <a:t>pratikte iyi bir şekilde uygulanmazlar</a:t>
            </a:r>
            <a:r>
              <a:rPr lang="tr-TR" altLang="ar-SY" sz="2800" dirty="0">
                <a:solidFill>
                  <a:schemeClr val="tx1"/>
                </a:solidFill>
              </a:rPr>
              <a:t>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00B050"/>
                </a:solidFill>
              </a:rPr>
              <a:t>Bu teorilerle </a:t>
            </a:r>
            <a:r>
              <a:rPr lang="tr-TR" altLang="ar-SY" sz="2800" dirty="0">
                <a:solidFill>
                  <a:schemeClr val="tx1"/>
                </a:solidFill>
              </a:rPr>
              <a:t>karşılaşılan problemin bir kısmı, parçalamak ve </a:t>
            </a:r>
            <a:r>
              <a:rPr lang="tr-TR" altLang="ar-SY" sz="2800" dirty="0">
                <a:solidFill>
                  <a:srgbClr val="0070C0"/>
                </a:solidFill>
              </a:rPr>
              <a:t>yeni yüzey alanı oluşturmak </a:t>
            </a:r>
            <a:r>
              <a:rPr lang="tr-TR" altLang="ar-SY" sz="2800" dirty="0">
                <a:solidFill>
                  <a:schemeClr val="tx1"/>
                </a:solidFill>
              </a:rPr>
              <a:t>için </a:t>
            </a:r>
            <a:r>
              <a:rPr lang="tr-TR" altLang="ar-SY" sz="2800" dirty="0">
                <a:solidFill>
                  <a:srgbClr val="FF0000"/>
                </a:solidFill>
              </a:rPr>
              <a:t>gerekli olan teorik enerjinin </a:t>
            </a:r>
            <a:r>
              <a:rPr lang="tr-TR" altLang="ar-SY" sz="2800" dirty="0">
                <a:solidFill>
                  <a:schemeClr val="tx1"/>
                </a:solidFill>
              </a:rPr>
              <a:t>miktarının hesaplanmasıdır.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Yaklaşık hesaplamalar, yaklaşık % 0.1-2 civarında olan gerçek etkinlikler verirler. </a:t>
            </a:r>
            <a:endParaRPr lang="tr-TR" altLang="ar-SY" sz="2400" dirty="0"/>
          </a:p>
        </p:txBody>
      </p:sp>
    </p:spTree>
    <p:extLst>
      <p:ext uri="{BB962C8B-B14F-4D97-AF65-F5344CB8AC3E}">
        <p14:creationId xmlns:p14="http://schemas.microsoft.com/office/powerpoint/2010/main" val="13773342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Enerji ve Güç Gereksinimi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04434" y="1300765"/>
                <a:ext cx="10535791" cy="5357611"/>
              </a:xfrm>
            </p:spPr>
            <p:txBody>
              <a:bodyPr>
                <a:normAutofit/>
              </a:bodyPr>
              <a:lstStyle/>
              <a:p>
                <a:pPr marL="457200" indent="-457200" algn="l" rtl="0">
                  <a:spcBef>
                    <a:spcPts val="60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tr-TR" altLang="ar-SY" sz="2800" dirty="0">
                    <a:solidFill>
                      <a:schemeClr val="tx1"/>
                    </a:solidFill>
                  </a:rPr>
                  <a:t>Türetilen teoriler, X boyutlu bir tanecikte </a:t>
                </a:r>
                <a:r>
                  <a:rPr lang="tr-TR" altLang="ar-SY" sz="2800" dirty="0" err="1">
                    <a:solidFill>
                      <a:schemeClr val="tx1"/>
                    </a:solidFill>
                  </a:rPr>
                  <a:t>dX</a:t>
                </a:r>
                <a:r>
                  <a:rPr lang="tr-TR" altLang="ar-SY" sz="2800" dirty="0">
                    <a:solidFill>
                      <a:schemeClr val="tx1"/>
                    </a:solidFill>
                  </a:rPr>
                  <a:t> değişimi oluşturmak için gerekli olan enerji E'nin </a:t>
                </a:r>
                <a:r>
                  <a:rPr lang="tr-TR" altLang="ar-SY" sz="2800" dirty="0" err="1">
                    <a:solidFill>
                      <a:schemeClr val="tx1"/>
                    </a:solidFill>
                  </a:rPr>
                  <a:t>X'in</a:t>
                </a:r>
                <a:r>
                  <a:rPr lang="tr-TR" altLang="ar-SY" sz="2800" dirty="0">
                    <a:solidFill>
                      <a:schemeClr val="tx1"/>
                    </a:solidFill>
                  </a:rPr>
                  <a:t> </a:t>
                </a:r>
                <a:r>
                  <a:rPr lang="tr-TR" altLang="ar-SY" sz="2800" dirty="0" err="1">
                    <a:solidFill>
                      <a:schemeClr val="tx1"/>
                    </a:solidFill>
                  </a:rPr>
                  <a:t>üssel</a:t>
                </a:r>
                <a:r>
                  <a:rPr lang="tr-TR" altLang="ar-SY" sz="2800" dirty="0">
                    <a:solidFill>
                      <a:schemeClr val="tx1"/>
                    </a:solidFill>
                  </a:rPr>
                  <a:t> bir fonksiyonu olduğu kabulüne dayanır: </a:t>
                </a:r>
              </a:p>
              <a:p>
                <a:pPr algn="ctr" rtl="0">
                  <a:spcBef>
                    <a:spcPts val="6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tr-TR" altLang="ar-SY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ar-SY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𝑑𝐸</m:t>
                        </m:r>
                      </m:num>
                      <m:den>
                        <m:r>
                          <a:rPr lang="tr-TR" altLang="ar-SY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𝑑𝑋</m:t>
                        </m:r>
                      </m:den>
                    </m:f>
                    <m:r>
                      <a:rPr lang="tr-TR" altLang="ar-SY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tr-TR" altLang="ar-SY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ar-SY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num>
                      <m:den>
                        <m:sSup>
                          <m:sSupPr>
                            <m:ctrlPr>
                              <a:rPr lang="tr-TR" altLang="ar-SY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altLang="ar-SY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tr-TR" altLang="ar-SY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den>
                    </m:f>
                  </m:oMath>
                </a14:m>
                <a:r>
                  <a:rPr lang="tr-TR" altLang="ar-SY" sz="2800" dirty="0">
                    <a:solidFill>
                      <a:schemeClr val="tx1"/>
                    </a:solidFill>
                  </a:rPr>
                  <a:t>		(1)</a:t>
                </a:r>
              </a:p>
              <a:p>
                <a:pPr marL="457200" indent="-457200" algn="l" rtl="0">
                  <a:spcBef>
                    <a:spcPts val="60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tr-TR" altLang="ar-SY" sz="2800" dirty="0">
                    <a:solidFill>
                      <a:schemeClr val="tx1"/>
                    </a:solidFill>
                  </a:rPr>
                  <a:t>Burada X mm olarak tanecik boyutu veya çapı ve </a:t>
                </a:r>
                <a:r>
                  <a:rPr lang="tr-TR" altLang="ar-SY" sz="2800" i="1" dirty="0">
                    <a:solidFill>
                      <a:schemeClr val="tx1"/>
                    </a:solidFill>
                  </a:rPr>
                  <a:t>n</a:t>
                </a:r>
                <a:r>
                  <a:rPr lang="tr-TR" altLang="ar-SY" sz="2800" dirty="0">
                    <a:solidFill>
                      <a:schemeClr val="tx1"/>
                    </a:solidFill>
                  </a:rPr>
                  <a:t> ile C ise </a:t>
                </a:r>
                <a:r>
                  <a:rPr lang="tr-TR" altLang="ar-SY" sz="2800" dirty="0">
                    <a:solidFill>
                      <a:srgbClr val="FF0000"/>
                    </a:solidFill>
                  </a:rPr>
                  <a:t>madde tipine</a:t>
                </a:r>
                <a:r>
                  <a:rPr lang="tr-TR" altLang="ar-SY" sz="2800" dirty="0">
                    <a:solidFill>
                      <a:schemeClr val="tx1"/>
                    </a:solidFill>
                  </a:rPr>
                  <a:t>, </a:t>
                </a:r>
                <a:r>
                  <a:rPr lang="tr-TR" altLang="ar-SY" sz="2800" dirty="0">
                    <a:solidFill>
                      <a:srgbClr val="00B0F0"/>
                    </a:solidFill>
                  </a:rPr>
                  <a:t>boyutuna</a:t>
                </a:r>
                <a:r>
                  <a:rPr lang="tr-TR" altLang="ar-SY" sz="2800" dirty="0">
                    <a:solidFill>
                      <a:schemeClr val="tx1"/>
                    </a:solidFill>
                  </a:rPr>
                  <a:t> ve </a:t>
                </a:r>
                <a:r>
                  <a:rPr lang="tr-TR" altLang="ar-SY" sz="2800" dirty="0">
                    <a:solidFill>
                      <a:srgbClr val="00B050"/>
                    </a:solidFill>
                  </a:rPr>
                  <a:t>makine tipine </a:t>
                </a:r>
                <a:r>
                  <a:rPr lang="tr-TR" altLang="ar-SY" sz="2800" dirty="0">
                    <a:solidFill>
                      <a:schemeClr val="tx1"/>
                    </a:solidFill>
                  </a:rPr>
                  <a:t>bağlı olan sabitlerdir.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4434" y="1300765"/>
                <a:ext cx="10535791" cy="5357611"/>
              </a:xfrm>
              <a:blipFill>
                <a:blip r:embed="rId3"/>
                <a:stretch>
                  <a:fillRect l="-1042" r="-8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7592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Enerji ve Güç Gereksinimi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04434" y="1300765"/>
                <a:ext cx="10535791" cy="5357611"/>
              </a:xfrm>
            </p:spPr>
            <p:txBody>
              <a:bodyPr>
                <a:normAutofit/>
              </a:bodyPr>
              <a:lstStyle/>
              <a:p>
                <a:pPr marL="457200" indent="-457200" algn="l" rtl="0">
                  <a:spcBef>
                    <a:spcPts val="60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tr-TR" altLang="ar-SY" sz="2800" dirty="0">
                    <a:solidFill>
                      <a:schemeClr val="tx1"/>
                    </a:solidFill>
                  </a:rPr>
                  <a:t>Katı ürünlerde boyut küçültmek için </a:t>
                </a:r>
                <a:r>
                  <a:rPr lang="tr-TR" altLang="ar-SY" sz="2800" dirty="0">
                    <a:solidFill>
                      <a:srgbClr val="FF0000"/>
                    </a:solidFill>
                  </a:rPr>
                  <a:t>gerekli olan enerji</a:t>
                </a:r>
                <a:r>
                  <a:rPr lang="tr-TR" altLang="ar-SY" sz="2800" dirty="0">
                    <a:solidFill>
                      <a:schemeClr val="tx1"/>
                    </a:solidFill>
                  </a:rPr>
                  <a:t>, farklı üç </a:t>
                </a:r>
                <a:r>
                  <a:rPr lang="tr-TR" altLang="ar-SY" sz="2800" dirty="0" err="1">
                    <a:solidFill>
                      <a:schemeClr val="tx1"/>
                    </a:solidFill>
                  </a:rPr>
                  <a:t>amperik</a:t>
                </a:r>
                <a:r>
                  <a:rPr lang="tr-TR" altLang="ar-SY" sz="2800" dirty="0">
                    <a:solidFill>
                      <a:schemeClr val="tx1"/>
                    </a:solidFill>
                  </a:rPr>
                  <a:t> eşitlikten biri ile hesaplanabilir.</a:t>
                </a:r>
              </a:p>
              <a:p>
                <a:pPr algn="ctr" rtl="0">
                  <a:spcBef>
                    <a:spcPts val="6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tr-TR" altLang="ar-SY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ar-SY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𝑑𝐸</m:t>
                        </m:r>
                      </m:num>
                      <m:den>
                        <m:r>
                          <a:rPr lang="tr-TR" altLang="ar-SY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𝑑𝑋</m:t>
                        </m:r>
                      </m:den>
                    </m:f>
                    <m:r>
                      <a:rPr lang="tr-TR" altLang="ar-SY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tr-TR" altLang="ar-SY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altLang="ar-SY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num>
                      <m:den>
                        <m:sSup>
                          <m:sSupPr>
                            <m:ctrlPr>
                              <a:rPr lang="tr-TR" altLang="ar-SY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altLang="ar-SY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tr-TR" altLang="ar-SY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den>
                    </m:f>
                  </m:oMath>
                </a14:m>
                <a:r>
                  <a:rPr lang="tr-TR" altLang="ar-SY" sz="2800" dirty="0">
                    <a:solidFill>
                      <a:schemeClr val="tx1"/>
                    </a:solidFill>
                  </a:rPr>
                  <a:t>		(1)</a:t>
                </a:r>
              </a:p>
              <a:p>
                <a:pPr marL="457200" indent="-457200" algn="l" rtl="0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</a:pPr>
                <a:r>
                  <a:rPr lang="tr-TR" altLang="ar-SY" sz="2800" i="1" dirty="0">
                    <a:solidFill>
                      <a:schemeClr val="tx1"/>
                    </a:solidFill>
                  </a:rPr>
                  <a:t>n</a:t>
                </a:r>
                <a:r>
                  <a:rPr lang="tr-TR" altLang="ar-SY" sz="2800" dirty="0">
                    <a:solidFill>
                      <a:schemeClr val="tx1"/>
                    </a:solidFill>
                  </a:rPr>
                  <a:t>=1 </a:t>
                </a:r>
                <a:r>
                  <a:rPr lang="tr-TR" altLang="ar-SY" sz="2800" dirty="0" err="1">
                    <a:solidFill>
                      <a:schemeClr val="tx1"/>
                    </a:solidFill>
                  </a:rPr>
                  <a:t>Kick</a:t>
                </a:r>
                <a:r>
                  <a:rPr lang="tr-TR" altLang="ar-SY" sz="2800" dirty="0">
                    <a:solidFill>
                      <a:schemeClr val="tx1"/>
                    </a:solidFill>
                  </a:rPr>
                  <a:t> Eşitliği</a:t>
                </a:r>
              </a:p>
              <a:p>
                <a:pPr marL="457200" indent="-457200" algn="l" rtl="0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</a:pPr>
                <a:r>
                  <a:rPr lang="tr-TR" altLang="ar-SY" sz="2800" i="1" dirty="0">
                    <a:solidFill>
                      <a:schemeClr val="tx1"/>
                    </a:solidFill>
                  </a:rPr>
                  <a:t>n</a:t>
                </a:r>
                <a:r>
                  <a:rPr lang="tr-TR" altLang="ar-SY" sz="2800" dirty="0">
                    <a:solidFill>
                      <a:schemeClr val="tx1"/>
                    </a:solidFill>
                  </a:rPr>
                  <a:t>=2 </a:t>
                </a:r>
                <a:r>
                  <a:rPr lang="tr-TR" altLang="ar-SY" sz="2800" dirty="0" err="1">
                    <a:solidFill>
                      <a:schemeClr val="tx1"/>
                    </a:solidFill>
                  </a:rPr>
                  <a:t>Rittinger</a:t>
                </a:r>
                <a:r>
                  <a:rPr lang="tr-TR" altLang="ar-SY" sz="2800" dirty="0">
                    <a:solidFill>
                      <a:schemeClr val="tx1"/>
                    </a:solidFill>
                  </a:rPr>
                  <a:t> Eşitliği</a:t>
                </a:r>
              </a:p>
              <a:p>
                <a:pPr marL="457200" indent="-457200" algn="l" rtl="0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</a:pPr>
                <a:r>
                  <a:rPr lang="tr-TR" altLang="ar-SY" sz="2800" i="1" dirty="0">
                    <a:solidFill>
                      <a:schemeClr val="tx1"/>
                    </a:solidFill>
                  </a:rPr>
                  <a:t>n</a:t>
                </a:r>
                <a:r>
                  <a:rPr lang="tr-TR" altLang="ar-SY" sz="2800" dirty="0">
                    <a:solidFill>
                      <a:schemeClr val="tx1"/>
                    </a:solidFill>
                  </a:rPr>
                  <a:t>=3/2 Bond Eşitliği</a:t>
                </a:r>
              </a:p>
              <a:p>
                <a:pPr algn="l" rtl="0"/>
                <a:endParaRPr lang="tr-TR" altLang="ar-SY" sz="2400" dirty="0">
                  <a:solidFill>
                    <a:schemeClr val="tx1"/>
                  </a:solidFill>
                </a:endParaRPr>
              </a:p>
              <a:p>
                <a:pPr algn="l" rtl="0"/>
                <a:endParaRPr lang="tr-TR" altLang="ar-SY" sz="2400" dirty="0">
                  <a:solidFill>
                    <a:schemeClr val="tx1"/>
                  </a:solidFill>
                </a:endParaRPr>
              </a:p>
              <a:p>
                <a:pPr algn="l" rtl="0"/>
                <a:endParaRPr lang="tr-TR" altLang="ar-SY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4434" y="1300765"/>
                <a:ext cx="10535791" cy="5357611"/>
              </a:xfrm>
              <a:blipFill>
                <a:blip r:embed="rId3"/>
                <a:stretch>
                  <a:fillRect l="-1389" r="-16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16199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Enerji ve Güç Gereksinimi-</a:t>
            </a:r>
            <a:r>
              <a:rPr lang="tr-TR" altLang="ar-SY" dirty="0">
                <a:solidFill>
                  <a:srgbClr val="FFFF00"/>
                </a:solidFill>
              </a:rPr>
              <a:t> </a:t>
            </a:r>
            <a:r>
              <a:rPr lang="tr-TR" altLang="ar-SY" dirty="0" err="1">
                <a:solidFill>
                  <a:srgbClr val="FFFF00"/>
                </a:solidFill>
              </a:rPr>
              <a:t>Kick</a:t>
            </a:r>
            <a:r>
              <a:rPr lang="tr-TR" altLang="ar-SY" dirty="0">
                <a:solidFill>
                  <a:srgbClr val="FFFF00"/>
                </a:solidFill>
              </a:rPr>
              <a:t> Eşitliği</a:t>
            </a:r>
            <a:r>
              <a:rPr lang="tr-TR" dirty="0">
                <a:solidFill>
                  <a:srgbClr val="FFFF00"/>
                </a:solidFill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10535791" cy="5357611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Kick, </a:t>
            </a:r>
            <a:r>
              <a:rPr lang="tr-TR" altLang="ar-SY" sz="2800" dirty="0">
                <a:solidFill>
                  <a:schemeClr val="tx1"/>
                </a:solidFill>
              </a:rPr>
              <a:t>bir maddeyi boyutça küçültmek için </a:t>
            </a:r>
            <a:r>
              <a:rPr lang="tr-TR" altLang="ar-SY" sz="2800" dirty="0">
                <a:solidFill>
                  <a:srgbClr val="FF0000"/>
                </a:solidFill>
              </a:rPr>
              <a:t>gerekli olan enerjinin</a:t>
            </a:r>
            <a:r>
              <a:rPr lang="tr-TR" altLang="ar-SY" sz="2800" dirty="0">
                <a:solidFill>
                  <a:schemeClr val="tx1"/>
                </a:solidFill>
              </a:rPr>
              <a:t>, doğrudan </a:t>
            </a:r>
            <a:r>
              <a:rPr lang="tr-TR" altLang="ar-SY" sz="2800" dirty="0">
                <a:solidFill>
                  <a:srgbClr val="0070C0"/>
                </a:solidFill>
              </a:rPr>
              <a:t>boyut indirgeme oranı </a:t>
            </a:r>
            <a:r>
              <a:rPr lang="tr-TR" altLang="ar-SY" sz="2800" dirty="0">
                <a:solidFill>
                  <a:schemeClr val="tx1"/>
                </a:solidFill>
              </a:rPr>
              <a:t>ile orantılı olduğunu kabul eder.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Bu, Eşitlik (1)'de </a:t>
            </a:r>
            <a:r>
              <a:rPr lang="tr-TR" altLang="ar-SY" sz="2800" i="1" dirty="0">
                <a:solidFill>
                  <a:schemeClr val="tx1"/>
                </a:solidFill>
              </a:rPr>
              <a:t>n</a:t>
            </a:r>
            <a:r>
              <a:rPr lang="tr-TR" altLang="ar-SY" sz="2800" dirty="0">
                <a:solidFill>
                  <a:schemeClr val="tx1"/>
                </a:solidFill>
              </a:rPr>
              <a:t> = 1 olduğu anlamına gelir, bu da aşağıdaki bağıntıyı verir: </a:t>
            </a:r>
          </a:p>
          <a:p>
            <a:pPr algn="l" rtl="0">
              <a:spcBef>
                <a:spcPts val="600"/>
              </a:spcBef>
              <a:spcAft>
                <a:spcPts val="0"/>
              </a:spcAft>
            </a:pPr>
            <a:r>
              <a:rPr lang="tr-TR" altLang="ar-SY" sz="2800" dirty="0">
                <a:solidFill>
                  <a:schemeClr val="tx1"/>
                </a:solidFill>
              </a:rPr>
              <a:t>      </a:t>
            </a:r>
          </a:p>
        </p:txBody>
      </p:sp>
      <p:sp>
        <p:nvSpPr>
          <p:cNvPr id="5" name="Rectangle 4"/>
          <p:cNvSpPr/>
          <p:nvPr/>
        </p:nvSpPr>
        <p:spPr>
          <a:xfrm>
            <a:off x="2431149" y="4734773"/>
            <a:ext cx="8415041" cy="19236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tr-TR" altLang="ar-SY" sz="2600" dirty="0"/>
              <a:t>E : B</a:t>
            </a:r>
            <a:r>
              <a:rPr lang="tr-TR" sz="2600" dirty="0"/>
              <a:t>esleme kütle birimi başına gereken e</a:t>
            </a:r>
            <a:r>
              <a:rPr lang="tr-TR" altLang="ar-SY" sz="2600" dirty="0"/>
              <a:t>nerji, (j /kg)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tr-TR" altLang="ar-SY" sz="2600" dirty="0" err="1"/>
              <a:t>K</a:t>
            </a:r>
            <a:r>
              <a:rPr lang="tr-TR" altLang="ar-SY" sz="2600" baseline="-25000" dirty="0" err="1"/>
              <a:t>k</a:t>
            </a:r>
            <a:r>
              <a:rPr lang="tr-TR" altLang="ar-SY" sz="2600" dirty="0"/>
              <a:t>: </a:t>
            </a:r>
            <a:r>
              <a:rPr lang="tr-TR" altLang="ar-SY" sz="2600" dirty="0" err="1"/>
              <a:t>Kick</a:t>
            </a:r>
            <a:r>
              <a:rPr lang="tr-TR" altLang="ar-SY" sz="2600" dirty="0"/>
              <a:t> sabiti. 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tr-TR" altLang="ar-SY" sz="2600" i="1" dirty="0"/>
              <a:t>X</a:t>
            </a:r>
            <a:r>
              <a:rPr lang="tr-TR" altLang="ar-SY" sz="2600" i="1" baseline="-25000" dirty="0"/>
              <a:t>1</a:t>
            </a:r>
            <a:r>
              <a:rPr lang="tr-TR" altLang="ar-SY" sz="2600" dirty="0"/>
              <a:t> : Partiküllerin başlangıç ortalama boyutu, (m).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tr-TR" altLang="ar-SY" sz="2600" i="1" dirty="0"/>
              <a:t>X</a:t>
            </a:r>
            <a:r>
              <a:rPr lang="tr-TR" altLang="ar-SY" sz="2600" i="1" baseline="-25000" dirty="0"/>
              <a:t>2</a:t>
            </a:r>
            <a:r>
              <a:rPr lang="tr-TR" altLang="ar-SY" sz="2600" dirty="0"/>
              <a:t> : Öğütülmüş partiküllerin ortalama boyutu, (m).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227600" y="3979501"/>
                <a:ext cx="4043992" cy="755271"/>
              </a:xfrm>
              <a:prstGeom prst="rect">
                <a:avLst/>
              </a:prstGeom>
              <a:solidFill>
                <a:srgbClr val="ECE1CA"/>
              </a:solidFill>
            </p:spPr>
            <p:txBody>
              <a:bodyPr wrap="none">
                <a:spAutoFit/>
              </a:bodyPr>
              <a:lstStyle/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tr-TR" altLang="ar-SY" sz="2800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tr-TR" altLang="ar-SY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altLang="ar-SY" sz="2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tr-TR" altLang="ar-SY" sz="2800" i="1">
                        <a:latin typeface="Cambria Math" panose="02040503050406030204" pitchFamily="18" charset="0"/>
                      </a:rPr>
                      <m:t> </m:t>
                    </m:r>
                    <m:func>
                      <m:funcPr>
                        <m:ctrlPr>
                          <a:rPr lang="tr-TR" altLang="ar-SY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tr-TR" altLang="ar-SY" sz="280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f>
                          <m:fPr>
                            <m:ctrlPr>
                              <a:rPr lang="tr-TR" altLang="ar-SY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tr-TR" altLang="ar-SY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altLang="ar-SY" sz="2800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tr-TR" altLang="ar-SY" sz="28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tr-TR" altLang="ar-SY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altLang="ar-SY" sz="2800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tr-TR" altLang="ar-SY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den>
                        </m:f>
                      </m:e>
                    </m:func>
                    <m:r>
                      <a:rPr lang="tr-TR" altLang="ar-SY" sz="2800" i="1">
                        <a:latin typeface="Cambria Math" panose="02040503050406030204" pitchFamily="18" charset="0"/>
                      </a:rPr>
                      <m:t>  = </m:t>
                    </m:r>
                    <m:sSub>
                      <m:sSubPr>
                        <m:ctrlPr>
                          <a:rPr lang="tr-TR" altLang="ar-SY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altLang="ar-SY" sz="280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tr-TR" altLang="ar-SY" sz="2800" i="1">
                            <a:latin typeface="Cambria Math" panose="02040503050406030204" pitchFamily="18" charset="0"/>
                          </a:rPr>
                          <m:t>𝐾</m:t>
                        </m:r>
                      </m:sub>
                    </m:sSub>
                    <m:func>
                      <m:funcPr>
                        <m:ctrlPr>
                          <a:rPr lang="tr-TR" altLang="ar-SY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tr-TR" altLang="ar-SY" sz="280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>
                          <m:fPr>
                            <m:ctrlPr>
                              <a:rPr lang="tr-TR" altLang="ar-SY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tr-TR" altLang="ar-SY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altLang="ar-SY" sz="2800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tr-TR" altLang="ar-SY" sz="28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tr-TR" altLang="ar-SY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altLang="ar-SY" sz="2800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tr-TR" altLang="ar-SY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den>
                        </m:f>
                      </m:e>
                    </m:func>
                  </m:oMath>
                </a14:m>
                <a:r>
                  <a:rPr lang="tr-TR" altLang="ar-SY" sz="2800" dirty="0"/>
                  <a:t> 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7600" y="3979501"/>
                <a:ext cx="4043992" cy="7552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59388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Enerji ve Güç Gereksinimi-</a:t>
            </a:r>
            <a:r>
              <a:rPr lang="tr-TR" altLang="ar-SY" dirty="0">
                <a:solidFill>
                  <a:srgbClr val="FFFF00"/>
                </a:solidFill>
              </a:rPr>
              <a:t> </a:t>
            </a:r>
            <a:r>
              <a:rPr lang="tr-TR" altLang="ar-SY" dirty="0" err="1">
                <a:solidFill>
                  <a:srgbClr val="FFFF00"/>
                </a:solidFill>
              </a:rPr>
              <a:t>Kick</a:t>
            </a:r>
            <a:r>
              <a:rPr lang="tr-TR" altLang="ar-SY" dirty="0">
                <a:solidFill>
                  <a:srgbClr val="FFFF00"/>
                </a:solidFill>
              </a:rPr>
              <a:t> Eşitliği</a:t>
            </a:r>
            <a:r>
              <a:rPr lang="tr-TR" dirty="0">
                <a:solidFill>
                  <a:srgbClr val="FFFF00"/>
                </a:solidFill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10535791" cy="5357611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i="1" dirty="0">
                <a:solidFill>
                  <a:schemeClr val="tx1"/>
                </a:solidFill>
              </a:rPr>
              <a:t>X</a:t>
            </a:r>
            <a:r>
              <a:rPr lang="tr-TR" altLang="ar-SY" sz="2800" baseline="-25000" dirty="0">
                <a:solidFill>
                  <a:schemeClr val="tx1"/>
                </a:solidFill>
              </a:rPr>
              <a:t>1</a:t>
            </a:r>
            <a:r>
              <a:rPr lang="tr-TR" altLang="ar-SY" sz="2800" dirty="0">
                <a:solidFill>
                  <a:schemeClr val="tx1"/>
                </a:solidFill>
              </a:rPr>
              <a:t>/</a:t>
            </a:r>
            <a:r>
              <a:rPr lang="tr-TR" altLang="ar-SY" sz="2800" i="1" dirty="0">
                <a:solidFill>
                  <a:schemeClr val="tx1"/>
                </a:solidFill>
              </a:rPr>
              <a:t>X</a:t>
            </a:r>
            <a:r>
              <a:rPr lang="tr-TR" altLang="ar-SY" sz="2800" baseline="-25000" dirty="0">
                <a:solidFill>
                  <a:schemeClr val="tx1"/>
                </a:solidFill>
              </a:rPr>
              <a:t>2</a:t>
            </a:r>
            <a:r>
              <a:rPr lang="tr-TR" altLang="ar-SY" sz="2800" dirty="0">
                <a:solidFill>
                  <a:schemeClr val="tx1"/>
                </a:solidFill>
              </a:rPr>
              <a:t> = </a:t>
            </a:r>
            <a:r>
              <a:rPr lang="tr-TR" altLang="ar-SY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Boyut küçültme oranı </a:t>
            </a:r>
            <a:r>
              <a:rPr lang="tr-TR" altLang="ar-SY" sz="2800" dirty="0">
                <a:solidFill>
                  <a:schemeClr val="tx1"/>
                </a:solidFill>
              </a:rPr>
              <a:t>olarak bilinir ve değişik tipteki </a:t>
            </a:r>
            <a:r>
              <a:rPr lang="tr-TR" altLang="ar-SY" sz="2800" dirty="0">
                <a:solidFill>
                  <a:srgbClr val="FF0000"/>
                </a:solidFill>
              </a:rPr>
              <a:t>ekipmanların bağıl performanslarını ölçmek için kullanılır.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Bu değer, </a:t>
            </a:r>
            <a:r>
              <a:rPr lang="tr-TR" altLang="ar-SY" sz="2800" dirty="0">
                <a:solidFill>
                  <a:srgbClr val="0070C0"/>
                </a:solidFill>
              </a:rPr>
              <a:t>kaba öğütmede 1/8’den düşük </a:t>
            </a:r>
            <a:r>
              <a:rPr lang="tr-TR" altLang="ar-SY" sz="2800" dirty="0">
                <a:solidFill>
                  <a:schemeClr val="tx1"/>
                </a:solidFill>
              </a:rPr>
              <a:t>iken </a:t>
            </a:r>
            <a:r>
              <a:rPr lang="tr-TR" altLang="ar-SY" sz="2800" dirty="0">
                <a:solidFill>
                  <a:srgbClr val="00B050"/>
                </a:solidFill>
              </a:rPr>
              <a:t>ince öğütmede 1/100’e kadar ulaşabilir</a:t>
            </a:r>
            <a:r>
              <a:rPr lang="tr-TR" altLang="ar-SY" sz="2800" dirty="0">
                <a:solidFill>
                  <a:schemeClr val="tx1"/>
                </a:solidFill>
              </a:rPr>
              <a:t>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Bu yasa, bir maddeyi 100 mm'den 50 mm'ye küçültmek için, aynı maddeyi 50 mm'den 25 mm'ye küçültmek için gereken miktarla aynı miktarda enerji gerektiğini ifade eder. </a:t>
            </a:r>
            <a:endParaRPr lang="tr-TR" altLang="ar-SY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10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FFFF00"/>
                </a:solidFill>
              </a:rPr>
              <a:t>Boyut Küçültme İşleminde Yararlanılan Kuvvetler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10535791" cy="5357611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Katı veya yarı katı maddelerin boyutlarının küçültülmesi amacıyla uygulanan işlemler çeşitli görünmekle beraber genelde aşağıda belirtilen </a:t>
            </a:r>
            <a:r>
              <a:rPr lang="tr-TR" sz="2800" dirty="0">
                <a:solidFill>
                  <a:srgbClr val="FF0000"/>
                </a:solidFill>
              </a:rPr>
              <a:t>dört birim </a:t>
            </a:r>
            <a:r>
              <a:rPr lang="tr-TR" sz="2800" dirty="0">
                <a:solidFill>
                  <a:schemeClr val="tx1"/>
                </a:solidFill>
              </a:rPr>
              <a:t>işlem ve </a:t>
            </a:r>
            <a:r>
              <a:rPr lang="tr-TR" sz="2800" dirty="0">
                <a:solidFill>
                  <a:srgbClr val="FF0000"/>
                </a:solidFill>
              </a:rPr>
              <a:t>kuvvet uygulanır</a:t>
            </a:r>
          </a:p>
          <a:p>
            <a:pPr algn="l" rtl="0"/>
            <a:endParaRPr lang="ar-SY" sz="2400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132" y="3970455"/>
            <a:ext cx="1757983" cy="1875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632" y="3845604"/>
            <a:ext cx="2023700" cy="212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6524" y="4178132"/>
            <a:ext cx="2015216" cy="1792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791" y="4008643"/>
            <a:ext cx="2265430" cy="1836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9282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Enerji ve Güç Gereksinimi- </a:t>
            </a:r>
            <a:r>
              <a:rPr lang="tr-TR" altLang="ar-SY" dirty="0" err="1">
                <a:solidFill>
                  <a:srgbClr val="99FF99"/>
                </a:solidFill>
              </a:rPr>
              <a:t>Rittinger</a:t>
            </a:r>
            <a:r>
              <a:rPr lang="tr-TR" altLang="ar-SY" dirty="0">
                <a:solidFill>
                  <a:srgbClr val="99FF99"/>
                </a:solidFill>
              </a:rPr>
              <a:t> Eşitliği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04434" y="1300765"/>
                <a:ext cx="10535791" cy="5357611"/>
              </a:xfrm>
            </p:spPr>
            <p:txBody>
              <a:bodyPr>
                <a:normAutofit fontScale="92500"/>
              </a:bodyPr>
              <a:lstStyle/>
              <a:p>
                <a:pPr marL="457200" indent="-457200" algn="l" rtl="0">
                  <a:spcBef>
                    <a:spcPts val="60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tr-TR" altLang="ar-SY" sz="28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Rittinger,</a:t>
                </a:r>
                <a:r>
                  <a:rPr lang="tr-TR" altLang="ar-SY" sz="2800" dirty="0">
                    <a:solidFill>
                      <a:schemeClr val="tx1"/>
                    </a:solidFill>
                  </a:rPr>
                  <a:t> kırmadaki işin oluşturulan </a:t>
                </a:r>
                <a:r>
                  <a:rPr lang="tr-TR" altLang="ar-SY" sz="2800" dirty="0">
                    <a:solidFill>
                      <a:srgbClr val="FF0000"/>
                    </a:solidFill>
                  </a:rPr>
                  <a:t>yeni yüzey alanı ile orantılı </a:t>
                </a:r>
                <a:r>
                  <a:rPr lang="tr-TR" altLang="ar-SY" sz="2800" dirty="0">
                    <a:solidFill>
                      <a:schemeClr val="tx1"/>
                    </a:solidFill>
                  </a:rPr>
                  <a:t>olduğunu ifade eden bir yasa teklif etmiştir. </a:t>
                </a:r>
              </a:p>
              <a:p>
                <a:pPr marL="457200" indent="-457200" algn="l" rtl="0">
                  <a:spcBef>
                    <a:spcPts val="60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tr-TR" altLang="ar-SY" sz="2800" dirty="0">
                    <a:solidFill>
                      <a:schemeClr val="tx1"/>
                    </a:solidFill>
                  </a:rPr>
                  <a:t>Bu, daha önce eşitlikte </a:t>
                </a:r>
                <a:r>
                  <a:rPr lang="tr-TR" altLang="ar-SY" sz="2800" i="1" dirty="0">
                    <a:solidFill>
                      <a:srgbClr val="FF0000"/>
                    </a:solidFill>
                  </a:rPr>
                  <a:t>n</a:t>
                </a:r>
                <a:r>
                  <a:rPr lang="tr-TR" altLang="ar-SY" sz="2800" dirty="0">
                    <a:solidFill>
                      <a:srgbClr val="FF0000"/>
                    </a:solidFill>
                  </a:rPr>
                  <a:t> = 2 değerine </a:t>
                </a:r>
                <a:r>
                  <a:rPr lang="tr-TR" altLang="ar-SY" sz="2800" dirty="0">
                    <a:solidFill>
                      <a:schemeClr val="tx1"/>
                    </a:solidFill>
                  </a:rPr>
                  <a:t>götürür; çünkü alan, uzunluğun karesi ile orantılıdır. </a:t>
                </a:r>
              </a:p>
              <a:p>
                <a:pPr marL="457200" indent="-457200" algn="l" rtl="0">
                  <a:spcBef>
                    <a:spcPts val="60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tr-TR" altLang="ar-SY" sz="2800" dirty="0">
                    <a:solidFill>
                      <a:schemeClr val="tx1"/>
                    </a:solidFill>
                  </a:rPr>
                  <a:t>Eşitlik (1) </a:t>
                </a:r>
                <a:r>
                  <a:rPr lang="tr-TR" altLang="ar-SY" sz="2800" dirty="0" err="1">
                    <a:solidFill>
                      <a:srgbClr val="0070C0"/>
                    </a:solidFill>
                  </a:rPr>
                  <a:t>integre</a:t>
                </a:r>
                <a:r>
                  <a:rPr lang="tr-TR" altLang="ar-SY" sz="2800" dirty="0">
                    <a:solidFill>
                      <a:srgbClr val="0070C0"/>
                    </a:solidFill>
                  </a:rPr>
                  <a:t> edilirse </a:t>
                </a:r>
                <a:r>
                  <a:rPr lang="tr-TR" altLang="ar-SY" sz="2800" dirty="0">
                    <a:solidFill>
                      <a:schemeClr val="tx1"/>
                    </a:solidFill>
                  </a:rPr>
                  <a:t>aşağıdaki ifade elde edilir: </a:t>
                </a:r>
              </a:p>
              <a:p>
                <a:pPr algn="l" rtl="0">
                  <a:spcBef>
                    <a:spcPts val="60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altLang="ar-SY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tr-TR" altLang="ar-SY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altLang="ar-SY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altLang="ar-SY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num>
                        <m:den>
                          <m:r>
                            <a:rPr lang="tr-TR" altLang="ar-SY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tr-TR" altLang="ar-SY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altLang="ar-SY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d>
                        <m:dPr>
                          <m:ctrlPr>
                            <a:rPr lang="tr-TR" altLang="ar-SY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tr-TR" altLang="ar-SY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altLang="ar-SY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Sup>
                                <m:sSubSupPr>
                                  <m:ctrlPr>
                                    <a:rPr lang="tr-TR" altLang="ar-SY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altLang="ar-SY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tr-TR" altLang="ar-SY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tr-TR" altLang="ar-SY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tr-TR" altLang="ar-SY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tr-TR" altLang="ar-SY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p>
                              </m:sSubSup>
                            </m:den>
                          </m:f>
                          <m:r>
                            <a:rPr lang="tr-TR" altLang="ar-SY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tr-TR" altLang="ar-SY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altLang="ar-SY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Sup>
                                <m:sSubSupPr>
                                  <m:ctrlPr>
                                    <a:rPr lang="tr-TR" altLang="ar-SY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altLang="ar-SY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tr-TR" altLang="ar-SY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tr-TR" altLang="ar-SY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tr-TR" altLang="ar-SY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tr-TR" altLang="ar-SY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p>
                              </m:sSubSup>
                            </m:den>
                          </m:f>
                        </m:e>
                      </m:d>
                    </m:oMath>
                  </m:oMathPara>
                </a14:m>
                <a:endParaRPr lang="tr-TR" altLang="ar-SY" sz="2800" dirty="0">
                  <a:solidFill>
                    <a:schemeClr val="tx1"/>
                  </a:solidFill>
                </a:endParaRPr>
              </a:p>
              <a:p>
                <a:pPr marL="457200" indent="-457200" algn="l" rtl="0">
                  <a:spcBef>
                    <a:spcPts val="60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tr-TR" altLang="ar-SY" sz="2800" dirty="0">
                    <a:solidFill>
                      <a:schemeClr val="tx1"/>
                    </a:solidFill>
                  </a:rPr>
                  <a:t>Burada X</a:t>
                </a:r>
                <a:r>
                  <a:rPr lang="tr-TR" altLang="ar-SY" sz="2800" baseline="-25000" dirty="0">
                    <a:solidFill>
                      <a:schemeClr val="tx1"/>
                    </a:solidFill>
                  </a:rPr>
                  <a:t>1</a:t>
                </a:r>
                <a:r>
                  <a:rPr lang="tr-TR" altLang="ar-SY" sz="2800" dirty="0">
                    <a:solidFill>
                      <a:schemeClr val="tx1"/>
                    </a:solidFill>
                  </a:rPr>
                  <a:t>, beslemenin ortalama çapı ve X</a:t>
                </a:r>
                <a:r>
                  <a:rPr lang="tr-TR" altLang="ar-SY" sz="2800" baseline="-25000" dirty="0">
                    <a:solidFill>
                      <a:schemeClr val="tx1"/>
                    </a:solidFill>
                  </a:rPr>
                  <a:t>2</a:t>
                </a:r>
                <a:r>
                  <a:rPr lang="tr-TR" altLang="ar-SY" sz="2800" dirty="0">
                    <a:solidFill>
                      <a:schemeClr val="tx1"/>
                    </a:solidFill>
                  </a:rPr>
                  <a:t> ürünün ortalama çapıdır. </a:t>
                </a:r>
                <a:endParaRPr lang="tr-TR" altLang="ar-SY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4434" y="1300765"/>
                <a:ext cx="10535791" cy="5357611"/>
              </a:xfrm>
              <a:blipFill>
                <a:blip r:embed="rId3"/>
                <a:stretch>
                  <a:fillRect l="-926" r="-9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79120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Enerji ve Güç Gereksinimi- </a:t>
            </a:r>
            <a:r>
              <a:rPr lang="tr-TR" altLang="ar-SY" dirty="0" err="1">
                <a:solidFill>
                  <a:srgbClr val="99FF99"/>
                </a:solidFill>
              </a:rPr>
              <a:t>Rittinger</a:t>
            </a:r>
            <a:r>
              <a:rPr lang="tr-TR" altLang="ar-SY" dirty="0">
                <a:solidFill>
                  <a:srgbClr val="99FF99"/>
                </a:solidFill>
              </a:rPr>
              <a:t> Eşitliği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04434" y="1300765"/>
                <a:ext cx="10535791" cy="5357611"/>
              </a:xfrm>
            </p:spPr>
            <p:txBody>
              <a:bodyPr>
                <a:normAutofit/>
              </a:bodyPr>
              <a:lstStyle/>
              <a:p>
                <a:pPr marL="457200" indent="-457200" algn="l" rtl="0">
                  <a:spcBef>
                    <a:spcPts val="60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tr-TR" altLang="ar-SY" sz="28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Rittinger eşitliği </a:t>
                </a:r>
                <a:r>
                  <a:rPr lang="tr-TR" altLang="ar-SY" sz="2800" dirty="0">
                    <a:solidFill>
                      <a:schemeClr val="tx1"/>
                    </a:solidFill>
                  </a:rPr>
                  <a:t>için </a:t>
                </a:r>
                <a:r>
                  <a:rPr lang="tr-TR" altLang="ar-SY" sz="2800" i="1" dirty="0">
                    <a:solidFill>
                      <a:schemeClr val="tx1"/>
                    </a:solidFill>
                  </a:rPr>
                  <a:t>n</a:t>
                </a:r>
                <a:r>
                  <a:rPr lang="tr-TR" altLang="ar-SY" sz="2800" dirty="0">
                    <a:solidFill>
                      <a:schemeClr val="tx1"/>
                    </a:solidFill>
                  </a:rPr>
                  <a:t> = 2 olduğundan, aşağıdaki bağıntı elde edilir: </a:t>
                </a:r>
              </a:p>
              <a:p>
                <a:pPr algn="l" rtl="0">
                  <a:spcBef>
                    <a:spcPts val="60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altLang="ar-SY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tr-TR" altLang="ar-SY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altLang="ar-SY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altLang="ar-SY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tr-TR" altLang="ar-SY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d>
                        <m:dPr>
                          <m:ctrlPr>
                            <a:rPr lang="tr-TR" altLang="ar-SY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tr-TR" altLang="ar-SY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altLang="ar-SY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tr-TR" altLang="ar-SY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altLang="ar-SY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tr-TR" altLang="ar-SY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  <m:r>
                            <a:rPr lang="tr-TR" altLang="ar-SY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tr-TR" altLang="ar-SY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altLang="ar-SY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tr-TR" altLang="ar-SY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altLang="ar-SY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tr-TR" altLang="ar-SY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tr-TR" altLang="ar-SY" sz="2800" dirty="0">
                  <a:solidFill>
                    <a:schemeClr val="tx1"/>
                  </a:solidFill>
                </a:endParaRPr>
              </a:p>
              <a:p>
                <a:pPr marL="457200" indent="-457200" algn="l" rtl="0">
                  <a:spcBef>
                    <a:spcPts val="60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tr-TR" altLang="ar-SY" sz="2800" dirty="0">
                    <a:solidFill>
                      <a:schemeClr val="tx1"/>
                    </a:solidFill>
                  </a:rPr>
                  <a:t>Burada E beslemenin birim kütlesini X</a:t>
                </a:r>
                <a:r>
                  <a:rPr lang="tr-TR" altLang="ar-SY" sz="2800" baseline="-25000" dirty="0">
                    <a:solidFill>
                      <a:schemeClr val="tx1"/>
                    </a:solidFill>
                  </a:rPr>
                  <a:t>1</a:t>
                </a:r>
                <a:r>
                  <a:rPr lang="tr-TR" altLang="ar-SY" sz="2800" dirty="0">
                    <a:solidFill>
                      <a:schemeClr val="tx1"/>
                    </a:solidFill>
                  </a:rPr>
                  <a:t>'den X</a:t>
                </a:r>
                <a:r>
                  <a:rPr lang="tr-TR" altLang="ar-SY" sz="2800" baseline="-25000" dirty="0">
                    <a:solidFill>
                      <a:schemeClr val="tx1"/>
                    </a:solidFill>
                  </a:rPr>
                  <a:t>2</a:t>
                </a:r>
                <a:r>
                  <a:rPr lang="tr-TR" altLang="ar-SY" sz="2800" dirty="0">
                    <a:solidFill>
                      <a:schemeClr val="tx1"/>
                    </a:solidFill>
                  </a:rPr>
                  <a:t>'ye indirgeyecek iş ve K</a:t>
                </a:r>
                <a:r>
                  <a:rPr lang="tr-TR" altLang="ar-SY" sz="2800" baseline="-25000" dirty="0">
                    <a:solidFill>
                      <a:schemeClr val="tx1"/>
                    </a:solidFill>
                  </a:rPr>
                  <a:t>R</a:t>
                </a:r>
                <a:r>
                  <a:rPr lang="tr-TR" altLang="ar-SY" sz="2800" dirty="0">
                    <a:solidFill>
                      <a:schemeClr val="tx1"/>
                    </a:solidFill>
                  </a:rPr>
                  <a:t> bir sabittir.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4434" y="1300765"/>
                <a:ext cx="10535791" cy="5357611"/>
              </a:xfrm>
              <a:blipFill>
                <a:blip r:embed="rId3"/>
                <a:stretch>
                  <a:fillRect l="-11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18639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Enerji ve Güç Gereksinimi-</a:t>
            </a:r>
            <a:r>
              <a:rPr lang="tr-TR" altLang="ar-SY" dirty="0">
                <a:solidFill>
                  <a:srgbClr val="99FF99"/>
                </a:solidFill>
              </a:rPr>
              <a:t> </a:t>
            </a:r>
            <a:r>
              <a:rPr lang="tr-TR" altLang="ar-SY" dirty="0" err="1">
                <a:solidFill>
                  <a:srgbClr val="99FF99"/>
                </a:solidFill>
              </a:rPr>
              <a:t>Rittinger</a:t>
            </a:r>
            <a:r>
              <a:rPr lang="tr-TR" altLang="ar-SY" dirty="0">
                <a:solidFill>
                  <a:srgbClr val="99FF99"/>
                </a:solidFill>
              </a:rPr>
              <a:t> Eşitliği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4"/>
            <a:ext cx="10535791" cy="3918350"/>
          </a:xfrm>
        </p:spPr>
        <p:txBody>
          <a:bodyPr>
            <a:normAutofit lnSpcReduction="10000"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Yasa, bir maddeyi 100 mm'den 50 mm'ye indirgemek için gerekli enerjinin, aynı malzemeyi 50 mm'den 33.3 mm'ye indirgemek içi gerekli olanla aynı miktarda olduğunu ifade eder.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FF0000"/>
                </a:solidFill>
              </a:rPr>
              <a:t>İnce tozların öğütülmesinde </a:t>
            </a:r>
            <a:r>
              <a:rPr lang="tr-TR" altLang="ar-SY" sz="2800" dirty="0">
                <a:solidFill>
                  <a:schemeClr val="tx1"/>
                </a:solidFill>
              </a:rPr>
              <a:t>bu yasanın </a:t>
            </a:r>
            <a:r>
              <a:rPr lang="tr-TR" altLang="ar-SY" sz="2800" dirty="0">
                <a:solidFill>
                  <a:srgbClr val="0070C0"/>
                </a:solidFill>
              </a:rPr>
              <a:t>bir derece geçerli </a:t>
            </a:r>
            <a:r>
              <a:rPr lang="tr-TR" altLang="ar-SY" sz="2800" dirty="0">
                <a:solidFill>
                  <a:schemeClr val="tx1"/>
                </a:solidFill>
              </a:rPr>
              <a:t>olduğu deneysel olarak bulunmuştur.</a:t>
            </a:r>
          </a:p>
        </p:txBody>
      </p:sp>
      <p:sp>
        <p:nvSpPr>
          <p:cNvPr id="4" name="Rectangle 3"/>
          <p:cNvSpPr/>
          <p:nvPr/>
        </p:nvSpPr>
        <p:spPr>
          <a:xfrm>
            <a:off x="957644" y="4978377"/>
            <a:ext cx="10042945" cy="169277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tr-TR" sz="2600" dirty="0"/>
              <a:t>Birim kütledeki katı için verilmesi gerekli enerji çok büyük olmadığında </a:t>
            </a:r>
            <a:r>
              <a:rPr lang="tr-TR" sz="2600" dirty="0" err="1"/>
              <a:t>Rittenger</a:t>
            </a:r>
            <a:r>
              <a:rPr lang="tr-TR" sz="2600" dirty="0"/>
              <a:t> Yasası tutarlıdır ve önce </a:t>
            </a:r>
            <a:r>
              <a:rPr lang="tr-TR" sz="2600" dirty="0">
                <a:solidFill>
                  <a:srgbClr val="FF0000"/>
                </a:solidFill>
              </a:rPr>
              <a:t>belli bir makinede </a:t>
            </a:r>
            <a:r>
              <a:rPr lang="tr-TR" sz="2600" dirty="0">
                <a:solidFill>
                  <a:srgbClr val="00B0F0"/>
                </a:solidFill>
              </a:rPr>
              <a:t>belli bir maddeyi</a:t>
            </a:r>
            <a:r>
              <a:rPr lang="tr-TR" sz="2600" dirty="0"/>
              <a:t> kırma deneyi ile </a:t>
            </a:r>
            <a:r>
              <a:rPr lang="tr-TR" sz="2600" dirty="0" err="1">
                <a:solidFill>
                  <a:srgbClr val="00B050"/>
                </a:solidFill>
              </a:rPr>
              <a:t>K</a:t>
            </a:r>
            <a:r>
              <a:rPr lang="tr-TR" sz="2600" baseline="-25000" dirty="0" err="1">
                <a:solidFill>
                  <a:srgbClr val="00B050"/>
                </a:solidFill>
              </a:rPr>
              <a:t>r</a:t>
            </a:r>
            <a:r>
              <a:rPr lang="tr-TR" sz="2600" dirty="0">
                <a:solidFill>
                  <a:srgbClr val="00B050"/>
                </a:solidFill>
              </a:rPr>
              <a:t> bir kere belirlendikten sonra </a:t>
            </a:r>
            <a:r>
              <a:rPr lang="tr-TR" sz="2600" dirty="0"/>
              <a:t>gerçek kırma işlemlerinde yaklaşık bir hesap yapmayı olanaklı kılar.</a:t>
            </a:r>
            <a:endParaRPr lang="tr-TR" altLang="ar-SY" sz="2600" dirty="0"/>
          </a:p>
        </p:txBody>
      </p:sp>
    </p:spTree>
    <p:extLst>
      <p:ext uri="{BB962C8B-B14F-4D97-AF65-F5344CB8AC3E}">
        <p14:creationId xmlns:p14="http://schemas.microsoft.com/office/powerpoint/2010/main" val="122382361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Enerji ve Güç Gereksinimi-</a:t>
            </a:r>
            <a:r>
              <a:rPr lang="tr-TR" dirty="0">
                <a:solidFill>
                  <a:srgbClr val="00B0F0"/>
                </a:solidFill>
              </a:rPr>
              <a:t> Bond</a:t>
            </a:r>
            <a:r>
              <a:rPr lang="tr-TR" altLang="ar-SY" dirty="0">
                <a:solidFill>
                  <a:srgbClr val="00B0F0"/>
                </a:solidFill>
              </a:rPr>
              <a:t> Eşitliği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10535791" cy="5357611"/>
          </a:xfrm>
        </p:spPr>
        <p:txBody>
          <a:bodyPr>
            <a:normAutofit fontScale="92500"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Kapsamlı deneysel verileri </a:t>
            </a:r>
            <a:r>
              <a:rPr lang="tr-TR" altLang="ar-SY" sz="2800" dirty="0" err="1">
                <a:solidFill>
                  <a:schemeClr val="tx1"/>
                </a:solidFill>
              </a:rPr>
              <a:t>korele</a:t>
            </a:r>
            <a:r>
              <a:rPr lang="tr-TR" altLang="ar-SY" sz="2800" dirty="0">
                <a:solidFill>
                  <a:schemeClr val="tx1"/>
                </a:solidFill>
              </a:rPr>
              <a:t> ederken </a:t>
            </a:r>
            <a:r>
              <a:rPr lang="tr-TR" altLang="ar-SY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Bond</a:t>
            </a:r>
            <a:r>
              <a:rPr lang="tr-TR" altLang="ar-SY" sz="2800" dirty="0">
                <a:solidFill>
                  <a:schemeClr val="tx1"/>
                </a:solidFill>
              </a:rPr>
              <a:t> (B3) tarafından verilen veriler, </a:t>
            </a:r>
            <a:r>
              <a:rPr lang="tr-TR" altLang="ar-SY" sz="2800" dirty="0">
                <a:solidFill>
                  <a:srgbClr val="FF0000"/>
                </a:solidFill>
              </a:rPr>
              <a:t>büyük boyutlu </a:t>
            </a:r>
            <a:r>
              <a:rPr lang="tr-TR" altLang="ar-SY" sz="2800" dirty="0">
                <a:solidFill>
                  <a:schemeClr val="tx1"/>
                </a:solidFill>
              </a:rPr>
              <a:t>besleme kullanımında </a:t>
            </a:r>
            <a:r>
              <a:rPr lang="tr-TR" altLang="ar-SY" sz="2800" dirty="0">
                <a:solidFill>
                  <a:srgbClr val="7030A0"/>
                </a:solidFill>
              </a:rPr>
              <a:t>gerekli olan işin</a:t>
            </a:r>
            <a:r>
              <a:rPr lang="tr-TR" altLang="ar-SY" sz="2800" dirty="0">
                <a:solidFill>
                  <a:schemeClr val="tx1"/>
                </a:solidFill>
              </a:rPr>
              <a:t>, </a:t>
            </a:r>
            <a:r>
              <a:rPr lang="tr-TR" altLang="ar-SY" sz="2800" dirty="0">
                <a:solidFill>
                  <a:srgbClr val="0070C0"/>
                </a:solidFill>
              </a:rPr>
              <a:t>ürünün yüzey/hacim oranı</a:t>
            </a:r>
            <a:r>
              <a:rPr lang="tr-TR" altLang="ar-SY" sz="2800" dirty="0">
                <a:solidFill>
                  <a:schemeClr val="tx1"/>
                </a:solidFill>
              </a:rPr>
              <a:t> ile orantılı olduğunu göstermektedir 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Bu, Eşitlik (1)'te </a:t>
            </a:r>
            <a:r>
              <a:rPr lang="tr-TR" altLang="ar-SY" sz="2800" i="1" dirty="0">
                <a:solidFill>
                  <a:schemeClr val="tx1"/>
                </a:solidFill>
              </a:rPr>
              <a:t>n</a:t>
            </a:r>
            <a:r>
              <a:rPr lang="tr-TR" altLang="ar-SY" sz="2800" dirty="0">
                <a:solidFill>
                  <a:schemeClr val="tx1"/>
                </a:solidFill>
              </a:rPr>
              <a:t> = 3/2'e karşılık gelmekte olup aşağıdaki ifadeyi verir: </a:t>
            </a:r>
          </a:p>
          <a:p>
            <a:pPr algn="l" rtl="0">
              <a:spcBef>
                <a:spcPts val="600"/>
              </a:spcBef>
              <a:spcAft>
                <a:spcPts val="0"/>
              </a:spcAft>
            </a:pPr>
            <a:endParaRPr lang="tr-TR" altLang="ar-SY" sz="2800" dirty="0">
              <a:solidFill>
                <a:schemeClr val="tx1"/>
              </a:solidFill>
            </a:endParaRP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Burada K</a:t>
            </a:r>
            <a:r>
              <a:rPr lang="tr-TR" altLang="ar-SY" sz="2800" baseline="-25000" dirty="0">
                <a:solidFill>
                  <a:schemeClr val="tx1"/>
                </a:solidFill>
              </a:rPr>
              <a:t>B</a:t>
            </a:r>
            <a:r>
              <a:rPr lang="tr-TR" altLang="ar-SY" sz="2800" dirty="0">
                <a:solidFill>
                  <a:schemeClr val="tx1"/>
                </a:solidFill>
              </a:rPr>
              <a:t> bir sabittir.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K</a:t>
            </a:r>
            <a:r>
              <a:rPr lang="tr-TR" sz="2800" baseline="-25000" dirty="0">
                <a:solidFill>
                  <a:schemeClr val="tx1"/>
                </a:solidFill>
              </a:rPr>
              <a:t>B</a:t>
            </a:r>
            <a:r>
              <a:rPr lang="tr-TR" sz="2800" dirty="0">
                <a:solidFill>
                  <a:schemeClr val="tx1"/>
                </a:solidFill>
              </a:rPr>
              <a:t> Öğütülecek ürüne ve makine tipine bağlı katsayı.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409074" y="3979570"/>
                <a:ext cx="2118080" cy="108266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altLang="ar-SY" sz="2800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tr-TR" altLang="ar-SY" sz="28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altLang="ar-SY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altLang="ar-SY" sz="28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tr-TR" altLang="ar-SY" sz="2800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f>
                        <m:fPr>
                          <m:ctrlPr>
                            <a:rPr lang="tr-TR" altLang="ar-SY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altLang="ar-SY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tr-TR" altLang="ar-SY" sz="2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lang="tr-TR" altLang="ar-SY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altLang="ar-SY" sz="2800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tr-TR" altLang="ar-SY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rad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9074" y="3979570"/>
                <a:ext cx="2118080" cy="108266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655688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Enerji ve Güç Gereksinimi-</a:t>
            </a:r>
            <a:r>
              <a:rPr lang="tr-TR" dirty="0">
                <a:solidFill>
                  <a:srgbClr val="00B0F0"/>
                </a:solidFill>
              </a:rPr>
              <a:t> Bond</a:t>
            </a:r>
            <a:r>
              <a:rPr lang="tr-TR" altLang="ar-SY" dirty="0">
                <a:solidFill>
                  <a:srgbClr val="00B0F0"/>
                </a:solidFill>
              </a:rPr>
              <a:t> Eşitliği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10535791" cy="5357611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Bu eşitliği kullanmak için, </a:t>
            </a:r>
            <a:r>
              <a:rPr lang="tr-TR" altLang="ar-SY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Bond bir maddenin </a:t>
            </a:r>
            <a:r>
              <a:rPr lang="tr-TR" altLang="ar-SY" sz="2800" dirty="0">
                <a:solidFill>
                  <a:srgbClr val="FF0000"/>
                </a:solidFill>
              </a:rPr>
              <a:t>birim ağırlığını </a:t>
            </a:r>
            <a:r>
              <a:rPr lang="tr-TR" altLang="ar-SY" sz="2800" dirty="0">
                <a:solidFill>
                  <a:srgbClr val="7030A0"/>
                </a:solidFill>
              </a:rPr>
              <a:t>çok büyük bir boyuttan </a:t>
            </a:r>
            <a:r>
              <a:rPr lang="tr-TR" altLang="ar-SY" sz="2800" dirty="0">
                <a:solidFill>
                  <a:srgbClr val="00B050"/>
                </a:solidFill>
              </a:rPr>
              <a:t>% 80'ninin 100 </a:t>
            </a:r>
            <a:r>
              <a:rPr lang="tr-TR" altLang="ar-SY" sz="2800" dirty="0" err="1">
                <a:solidFill>
                  <a:srgbClr val="00B050"/>
                </a:solidFill>
              </a:rPr>
              <a:t>mm'lik</a:t>
            </a:r>
            <a:r>
              <a:rPr lang="tr-TR" altLang="ar-SY" sz="2800" dirty="0">
                <a:solidFill>
                  <a:srgbClr val="00B050"/>
                </a:solidFill>
              </a:rPr>
              <a:t> bir eleği </a:t>
            </a:r>
            <a:r>
              <a:rPr lang="tr-TR" altLang="ar-SY" sz="2800" dirty="0">
                <a:solidFill>
                  <a:schemeClr val="tx1"/>
                </a:solidFill>
              </a:rPr>
              <a:t>geçinceye kadar küçültmek için kW • </a:t>
            </a:r>
            <a:r>
              <a:rPr lang="tr-TR" altLang="ar-SY" sz="2800" dirty="0" err="1">
                <a:solidFill>
                  <a:schemeClr val="tx1"/>
                </a:solidFill>
              </a:rPr>
              <a:t>st</a:t>
            </a:r>
            <a:r>
              <a:rPr lang="tr-TR" altLang="ar-SY" sz="2800" dirty="0">
                <a:solidFill>
                  <a:schemeClr val="tx1"/>
                </a:solidFill>
              </a:rPr>
              <a:t>/ton birimlerinde gerekli olan iş olarak tanımlanan bir </a:t>
            </a:r>
            <a:r>
              <a:rPr lang="tr-TR" altLang="ar-SY" sz="2800" dirty="0">
                <a:solidFill>
                  <a:srgbClr val="FF0000"/>
                </a:solidFill>
              </a:rPr>
              <a:t>iş indeksi </a:t>
            </a:r>
            <a:r>
              <a:rPr lang="tr-TR" altLang="ar-SY" sz="2800" i="1" dirty="0" err="1">
                <a:solidFill>
                  <a:srgbClr val="FF0000"/>
                </a:solidFill>
              </a:rPr>
              <a:t>E</a:t>
            </a:r>
            <a:r>
              <a:rPr lang="tr-TR" altLang="ar-SY" sz="2800" i="1" baseline="-25000" dirty="0" err="1">
                <a:solidFill>
                  <a:srgbClr val="FF0000"/>
                </a:solidFill>
              </a:rPr>
              <a:t>i</a:t>
            </a:r>
            <a:r>
              <a:rPr lang="tr-TR" altLang="ar-SY" sz="2800" dirty="0" err="1">
                <a:solidFill>
                  <a:srgbClr val="FF0000"/>
                </a:solidFill>
              </a:rPr>
              <a:t>'yi</a:t>
            </a:r>
            <a:r>
              <a:rPr lang="tr-TR" altLang="ar-SY" sz="2800" dirty="0">
                <a:solidFill>
                  <a:srgbClr val="FF0000"/>
                </a:solidFill>
              </a:rPr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teklif etmiştir.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Bu durumda iş indeksi, X</a:t>
            </a:r>
            <a:r>
              <a:rPr lang="tr-TR" altLang="ar-SY" sz="2800" i="1" baseline="-25000" dirty="0">
                <a:solidFill>
                  <a:schemeClr val="tx1"/>
                </a:solidFill>
              </a:rPr>
              <a:t>F</a:t>
            </a:r>
            <a:r>
              <a:rPr lang="tr-TR" altLang="ar-SY" sz="2800" dirty="0">
                <a:solidFill>
                  <a:schemeClr val="tx1"/>
                </a:solidFill>
              </a:rPr>
              <a:t> mm çapından geçen beslemenin birim ağırlığının % 80'nin </a:t>
            </a:r>
            <a:r>
              <a:rPr lang="tr-TR" altLang="ar-SY" sz="2800" dirty="0" err="1">
                <a:solidFill>
                  <a:schemeClr val="tx1"/>
                </a:solidFill>
              </a:rPr>
              <a:t>X</a:t>
            </a:r>
            <a:r>
              <a:rPr lang="tr-TR" altLang="ar-SY" sz="2800" i="1" baseline="-25000" dirty="0" err="1">
                <a:solidFill>
                  <a:schemeClr val="tx1"/>
                </a:solidFill>
              </a:rPr>
              <a:t>p</a:t>
            </a:r>
            <a:r>
              <a:rPr lang="tr-TR" altLang="ar-SY" sz="2800" dirty="0">
                <a:solidFill>
                  <a:schemeClr val="tx1"/>
                </a:solidFill>
              </a:rPr>
              <a:t> mm'yi geçen bir ürüne indirgemek için gerekli brüt (</a:t>
            </a:r>
            <a:r>
              <a:rPr lang="en-US" altLang="ar-SY" sz="2800" dirty="0">
                <a:solidFill>
                  <a:schemeClr val="tx1"/>
                </a:solidFill>
              </a:rPr>
              <a:t>gross</a:t>
            </a:r>
            <a:r>
              <a:rPr lang="tr-TR" altLang="ar-SY" sz="2800" dirty="0">
                <a:solidFill>
                  <a:schemeClr val="tx1"/>
                </a:solidFill>
              </a:rPr>
              <a:t>) iştir. </a:t>
            </a:r>
            <a:endParaRPr lang="tr-TR" altLang="ar-SY" sz="2400" dirty="0">
              <a:solidFill>
                <a:schemeClr val="tx1"/>
              </a:solidFill>
            </a:endParaRPr>
          </a:p>
          <a:p>
            <a:pPr algn="l" rtl="0"/>
            <a:endParaRPr lang="tr-TR" altLang="ar-SY" sz="2400" dirty="0"/>
          </a:p>
        </p:txBody>
      </p:sp>
    </p:spTree>
    <p:extLst>
      <p:ext uri="{BB962C8B-B14F-4D97-AF65-F5344CB8AC3E}">
        <p14:creationId xmlns:p14="http://schemas.microsoft.com/office/powerpoint/2010/main" val="220072570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Enerji ve Güç Gereksinimi-</a:t>
            </a:r>
            <a:r>
              <a:rPr lang="tr-TR" dirty="0">
                <a:solidFill>
                  <a:srgbClr val="00B0F0"/>
                </a:solidFill>
              </a:rPr>
              <a:t> Bond</a:t>
            </a:r>
            <a:r>
              <a:rPr lang="tr-TR" altLang="ar-SY" dirty="0">
                <a:solidFill>
                  <a:srgbClr val="00B0F0"/>
                </a:solidFill>
              </a:rPr>
              <a:t> Eşitliği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04434" y="1300765"/>
                <a:ext cx="10535791" cy="5357611"/>
              </a:xfrm>
            </p:spPr>
            <p:txBody>
              <a:bodyPr>
                <a:normAutofit fontScale="77500" lnSpcReduction="20000"/>
              </a:bodyPr>
              <a:lstStyle/>
              <a:p>
                <a:pPr marL="457200" indent="-457200" algn="l" rtl="0">
                  <a:spcBef>
                    <a:spcPts val="60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tr-TR" altLang="ar-SY" sz="3000" dirty="0">
                    <a:solidFill>
                      <a:schemeClr val="tx1"/>
                    </a:solidFill>
                  </a:rPr>
                  <a:t>Bond'un son eşitliği aşağıdaki gibidir: </a:t>
                </a:r>
              </a:p>
              <a:p>
                <a:pPr algn="l" rtl="0">
                  <a:spcBef>
                    <a:spcPts val="60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altLang="ar-SY" sz="3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altLang="ar-SY" sz="3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num>
                        <m:den>
                          <m:sSub>
                            <m:sSubPr>
                              <m:ctrlPr>
                                <a:rPr lang="tr-TR" altLang="ar-SY" sz="3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altLang="ar-SY" sz="3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tr-TR" altLang="ar-SY" sz="3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tr-TR" altLang="ar-SY" sz="3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altLang="ar-SY" sz="3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tr-TR" altLang="ar-SY" sz="3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tr-TR" altLang="ar-SY" sz="3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altLang="ar-SY" sz="3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tr-TR" altLang="ar-SY" sz="3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altLang="ar-SY" sz="3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tr-TR" altLang="ar-SY" sz="3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  <m:r>
                            <a:rPr lang="tr-TR" altLang="ar-SY" sz="3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tr-TR" altLang="ar-SY" sz="3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tr-TR" altLang="ar-SY" sz="3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altLang="ar-SY" sz="3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tr-TR" altLang="ar-SY" sz="3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altLang="ar-SY" sz="3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tr-TR" altLang="ar-SY" sz="3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</m:e>
                      </m:d>
                    </m:oMath>
                  </m:oMathPara>
                </a14:m>
                <a:endParaRPr lang="tr-TR" altLang="ar-SY" sz="3000" b="0" dirty="0">
                  <a:solidFill>
                    <a:schemeClr val="tx1"/>
                  </a:solidFill>
                </a:endParaRPr>
              </a:p>
              <a:p>
                <a:pPr marL="457200" indent="-457200" algn="l" rtl="0">
                  <a:spcBef>
                    <a:spcPts val="60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tr-TR" altLang="ar-SY" sz="2900" dirty="0">
                    <a:solidFill>
                      <a:schemeClr val="tx1"/>
                    </a:solidFill>
                  </a:rPr>
                  <a:t>E : B</a:t>
                </a:r>
                <a:r>
                  <a:rPr lang="tr-TR" sz="2900" dirty="0">
                    <a:solidFill>
                      <a:schemeClr val="tx1"/>
                    </a:solidFill>
                  </a:rPr>
                  <a:t>esleme kütle birimi başına gereken e</a:t>
                </a:r>
                <a:r>
                  <a:rPr lang="tr-TR" altLang="ar-SY" sz="2900" dirty="0">
                    <a:solidFill>
                      <a:schemeClr val="tx1"/>
                    </a:solidFill>
                  </a:rPr>
                  <a:t>nerji, (j /kg)</a:t>
                </a:r>
              </a:p>
              <a:p>
                <a:pPr marL="457200" indent="-457200" algn="l" rtl="0">
                  <a:spcBef>
                    <a:spcPts val="60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tr-TR" altLang="en-US" sz="2900" dirty="0" err="1">
                    <a:solidFill>
                      <a:schemeClr val="tx1"/>
                    </a:solidFill>
                  </a:rPr>
                  <a:t>E</a:t>
                </a:r>
                <a:r>
                  <a:rPr lang="tr-TR" altLang="en-US" sz="2900" baseline="-25000" dirty="0" err="1">
                    <a:solidFill>
                      <a:schemeClr val="tx1"/>
                    </a:solidFill>
                  </a:rPr>
                  <a:t>i</a:t>
                </a:r>
                <a:r>
                  <a:rPr lang="en-US" altLang="en-US" sz="2900" dirty="0">
                    <a:solidFill>
                      <a:schemeClr val="tx1"/>
                    </a:solidFill>
                  </a:rPr>
                  <a:t> =</a:t>
                </a:r>
                <a:r>
                  <a:rPr lang="tr-TR" altLang="en-US" sz="2900" dirty="0">
                    <a:solidFill>
                      <a:schemeClr val="tx1"/>
                    </a:solidFill>
                  </a:rPr>
                  <a:t> </a:t>
                </a:r>
                <a:r>
                  <a:rPr lang="en-US" altLang="en-US" sz="2900" dirty="0">
                    <a:solidFill>
                      <a:schemeClr val="tx1"/>
                    </a:solidFill>
                  </a:rPr>
                  <a:t>Bond </a:t>
                </a:r>
                <a:r>
                  <a:rPr lang="tr-TR" altLang="ar-SY" sz="2900" dirty="0">
                    <a:solidFill>
                      <a:schemeClr val="tx1"/>
                    </a:solidFill>
                  </a:rPr>
                  <a:t>iş indeksi </a:t>
                </a:r>
                <a:r>
                  <a:rPr lang="en-US" altLang="en-US" sz="2900" dirty="0">
                    <a:solidFill>
                      <a:schemeClr val="tx1"/>
                    </a:solidFill>
                  </a:rPr>
                  <a:t>(</a:t>
                </a:r>
                <a:r>
                  <a:rPr lang="tr-TR" altLang="en-US" sz="2900" dirty="0">
                    <a:solidFill>
                      <a:schemeClr val="tx1"/>
                    </a:solidFill>
                  </a:rPr>
                  <a:t>şeker ve hububat gibi sert gıdalar için </a:t>
                </a:r>
                <a:r>
                  <a:rPr lang="en-US" altLang="en-US" sz="2900" dirty="0">
                    <a:solidFill>
                      <a:schemeClr val="tx1"/>
                    </a:solidFill>
                  </a:rPr>
                  <a:t>40,000–80,000 J </a:t>
                </a:r>
                <a:r>
                  <a:rPr lang="tr-TR" altLang="en-US" sz="2900" dirty="0">
                    <a:solidFill>
                      <a:schemeClr val="tx1"/>
                    </a:solidFill>
                  </a:rPr>
                  <a:t>/</a:t>
                </a:r>
                <a:r>
                  <a:rPr lang="en-US" altLang="en-US" sz="2900" dirty="0">
                    <a:solidFill>
                      <a:schemeClr val="tx1"/>
                    </a:solidFill>
                  </a:rPr>
                  <a:t>kg) (J </a:t>
                </a:r>
                <a:r>
                  <a:rPr lang="tr-TR" altLang="en-US" sz="2900" dirty="0">
                    <a:solidFill>
                      <a:schemeClr val="tx1"/>
                    </a:solidFill>
                  </a:rPr>
                  <a:t>/</a:t>
                </a:r>
                <a:r>
                  <a:rPr lang="en-US" altLang="en-US" sz="2900" dirty="0">
                    <a:solidFill>
                      <a:schemeClr val="tx1"/>
                    </a:solidFill>
                  </a:rPr>
                  <a:t>kg) </a:t>
                </a:r>
                <a:endParaRPr lang="tr-TR" altLang="en-US" sz="2900" dirty="0">
                  <a:solidFill>
                    <a:schemeClr val="tx1"/>
                  </a:solidFill>
                </a:endParaRPr>
              </a:p>
              <a:p>
                <a:pPr marL="457200" indent="-457200" algn="l" rtl="0">
                  <a:spcBef>
                    <a:spcPts val="60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tr-TR" altLang="ar-SY" sz="2900" i="1" dirty="0">
                    <a:solidFill>
                      <a:schemeClr val="tx1"/>
                    </a:solidFill>
                  </a:rPr>
                  <a:t>X</a:t>
                </a:r>
                <a:r>
                  <a:rPr lang="tr-TR" altLang="ar-SY" sz="2900" baseline="-25000" dirty="0">
                    <a:solidFill>
                      <a:schemeClr val="tx1"/>
                    </a:solidFill>
                  </a:rPr>
                  <a:t>1</a:t>
                </a:r>
                <a:r>
                  <a:rPr lang="tr-TR" altLang="ar-SY" sz="2900" dirty="0">
                    <a:solidFill>
                      <a:schemeClr val="tx1"/>
                    </a:solidFill>
                  </a:rPr>
                  <a:t> = </a:t>
                </a:r>
                <a:r>
                  <a:rPr lang="tr-TR" sz="2900" dirty="0">
                    <a:solidFill>
                      <a:schemeClr val="tx1"/>
                    </a:solidFill>
                  </a:rPr>
                  <a:t>besleme kütlesinin %80'i geçmesine izin veren elek deliğin çapı (m)</a:t>
                </a:r>
                <a:endParaRPr lang="tr-TR" altLang="ar-SY" sz="2900" dirty="0">
                  <a:solidFill>
                    <a:schemeClr val="tx1"/>
                  </a:solidFill>
                </a:endParaRPr>
              </a:p>
              <a:p>
                <a:pPr marL="457200" indent="-457200" algn="l" rtl="0">
                  <a:spcBef>
                    <a:spcPts val="60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tr-TR" altLang="ar-SY" sz="2900" i="1" dirty="0">
                    <a:solidFill>
                      <a:schemeClr val="tx1"/>
                    </a:solidFill>
                  </a:rPr>
                  <a:t>X</a:t>
                </a:r>
                <a:r>
                  <a:rPr lang="tr-TR" altLang="ar-SY" sz="2900" baseline="-25000" dirty="0">
                    <a:solidFill>
                      <a:schemeClr val="tx1"/>
                    </a:solidFill>
                  </a:rPr>
                  <a:t>2</a:t>
                </a:r>
                <a:r>
                  <a:rPr lang="tr-TR" altLang="ar-SY" sz="2900" dirty="0">
                    <a:solidFill>
                      <a:schemeClr val="tx1"/>
                    </a:solidFill>
                  </a:rPr>
                  <a:t> = öğütülmüş </a:t>
                </a:r>
                <a:r>
                  <a:rPr lang="tr-TR" sz="2900" dirty="0">
                    <a:solidFill>
                      <a:schemeClr val="tx1"/>
                    </a:solidFill>
                  </a:rPr>
                  <a:t>kütlesinin %80'i geçmesine izin veren elek deliğin çapı (m)</a:t>
                </a:r>
                <a:endParaRPr lang="tr-TR" altLang="ar-SY" sz="29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4434" y="1300765"/>
                <a:ext cx="10535791" cy="5357611"/>
              </a:xfrm>
              <a:blipFill>
                <a:blip r:embed="rId3"/>
                <a:stretch>
                  <a:fillRect l="-694" r="-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583020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Enerji ve Güç Gereksinimi- </a:t>
            </a:r>
            <a:r>
              <a:rPr lang="tr-TR" dirty="0">
                <a:solidFill>
                  <a:srgbClr val="00B0F0"/>
                </a:solidFill>
              </a:rPr>
              <a:t>Bond</a:t>
            </a:r>
            <a:r>
              <a:rPr lang="tr-TR" altLang="ar-SY" dirty="0">
                <a:solidFill>
                  <a:srgbClr val="00B0F0"/>
                </a:solidFill>
              </a:rPr>
              <a:t> Eşitliği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10535791" cy="5357611"/>
          </a:xfrm>
        </p:spPr>
        <p:txBody>
          <a:bodyPr>
            <a:normAutofit/>
          </a:bodyPr>
          <a:lstStyle/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 yasaya göre, öğütülecek olan parçacık büyüklüğü küçüldükçe, boyut küçültme için gerekli olan enerji miktarı, </a:t>
            </a:r>
            <a:r>
              <a:rPr lang="tr-TR" sz="2800" dirty="0" err="1">
                <a:solidFill>
                  <a:srgbClr val="FF0000"/>
                </a:solidFill>
              </a:rPr>
              <a:t>Rittinger</a:t>
            </a:r>
            <a:r>
              <a:rPr lang="tr-TR" sz="2800" dirty="0">
                <a:solidFill>
                  <a:srgbClr val="FF0000"/>
                </a:solidFill>
              </a:rPr>
              <a:t> yasasına </a:t>
            </a:r>
            <a:r>
              <a:rPr lang="tr-TR" sz="2800" dirty="0">
                <a:solidFill>
                  <a:schemeClr val="tx1"/>
                </a:solidFill>
              </a:rPr>
              <a:t>göre gereken enerji miktarından </a:t>
            </a:r>
            <a:r>
              <a:rPr lang="tr-TR" sz="2800" dirty="0">
                <a:solidFill>
                  <a:srgbClr val="FF0000"/>
                </a:solidFill>
              </a:rPr>
              <a:t>daha azdır</a:t>
            </a:r>
            <a:r>
              <a:rPr lang="tr-TR" sz="2800" dirty="0">
                <a:solidFill>
                  <a:schemeClr val="tx1"/>
                </a:solidFill>
              </a:rPr>
              <a:t>.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Bond yasası, </a:t>
            </a:r>
            <a:r>
              <a:rPr lang="tr-TR" sz="2800" dirty="0">
                <a:solidFill>
                  <a:srgbClr val="FF0000"/>
                </a:solidFill>
              </a:rPr>
              <a:t>endüstriyel amaçlı </a:t>
            </a:r>
            <a:r>
              <a:rPr lang="tr-TR" sz="2800" dirty="0">
                <a:solidFill>
                  <a:schemeClr val="tx1"/>
                </a:solidFill>
              </a:rPr>
              <a:t>boyut küçültme makinalarında </a:t>
            </a:r>
            <a:r>
              <a:rPr lang="tr-TR" sz="2800" dirty="0">
                <a:solidFill>
                  <a:srgbClr val="FF0000"/>
                </a:solidFill>
              </a:rPr>
              <a:t>daha gerçekçidir</a:t>
            </a:r>
            <a:r>
              <a:rPr lang="tr-T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22789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Enerji ve Güç Gereksinimi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10535791" cy="5357611"/>
          </a:xfrm>
        </p:spPr>
        <p:txBody>
          <a:bodyPr>
            <a:normAutofit fontScale="92500" lnSpcReduction="20000"/>
          </a:bodyPr>
          <a:lstStyle/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Kick</a:t>
            </a:r>
            <a:r>
              <a:rPr lang="tr-TR" altLang="ar-SY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eşitliğinin</a:t>
            </a:r>
            <a:r>
              <a:rPr lang="tr-TR" altLang="ar-SY" sz="2800" dirty="0">
                <a:solidFill>
                  <a:schemeClr val="tx1"/>
                </a:solidFill>
              </a:rPr>
              <a:t>, birim kütle için yüzey alanındaki artışın oldukça küçük olduğu </a:t>
            </a:r>
            <a:r>
              <a:rPr lang="tr-TR" altLang="ar-SY" sz="2800" dirty="0">
                <a:solidFill>
                  <a:srgbClr val="0070C0"/>
                </a:solidFill>
              </a:rPr>
              <a:t>kaba öğütme için</a:t>
            </a:r>
            <a:r>
              <a:rPr lang="tr-TR" altLang="ar-SY" sz="2800" dirty="0">
                <a:solidFill>
                  <a:schemeClr val="tx1"/>
                </a:solidFill>
              </a:rPr>
              <a:t> anlamlı sonuçlar verdiği bulunmuştur.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Rittinger</a:t>
            </a:r>
            <a:r>
              <a:rPr lang="tr-TR" altLang="ar-SY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eşitliğinin </a:t>
            </a:r>
            <a:r>
              <a:rPr lang="tr-TR" altLang="ar-SY" sz="2800" dirty="0">
                <a:solidFill>
                  <a:schemeClr val="tx1"/>
                </a:solidFill>
              </a:rPr>
              <a:t>yüzey alanındaki artışın daha büyük olduğu ince öğütmede,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Bond eşitliğinin </a:t>
            </a:r>
            <a:r>
              <a:rPr lang="tr-TR" altLang="ar-SY" sz="2800" dirty="0">
                <a:solidFill>
                  <a:schemeClr val="tx1"/>
                </a:solidFill>
              </a:rPr>
              <a:t>ise bu iki tip dışındaki öğütmede iyi sonuç verdiği bildirilmektedir.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0070C0"/>
                </a:solidFill>
              </a:rPr>
              <a:t>Bond ve </a:t>
            </a:r>
            <a:r>
              <a:rPr lang="tr-TR" altLang="ar-SY" sz="2800" dirty="0" err="1">
                <a:solidFill>
                  <a:srgbClr val="0070C0"/>
                </a:solidFill>
              </a:rPr>
              <a:t>Rittinger</a:t>
            </a:r>
            <a:r>
              <a:rPr lang="tr-TR" altLang="ar-SY" sz="2800" dirty="0">
                <a:solidFill>
                  <a:srgbClr val="0070C0"/>
                </a:solidFill>
              </a:rPr>
              <a:t> eşitlikleri sert maddeleri için </a:t>
            </a:r>
            <a:r>
              <a:rPr lang="en-US" altLang="ar-SY" sz="2800" dirty="0">
                <a:solidFill>
                  <a:srgbClr val="0070C0"/>
                </a:solidFill>
              </a:rPr>
              <a:t>gel</a:t>
            </a:r>
            <a:r>
              <a:rPr lang="tr-TR" altLang="ar-SY" sz="2800" dirty="0" err="1">
                <a:solidFill>
                  <a:srgbClr val="0070C0"/>
                </a:solidFill>
              </a:rPr>
              <a:t>iştirilmiştir</a:t>
            </a:r>
            <a:r>
              <a:rPr lang="tr-TR" altLang="ar-SY" sz="2800" dirty="0">
                <a:solidFill>
                  <a:srgbClr val="0070C0"/>
                </a:solidFill>
              </a:rPr>
              <a:t> , ve gıda maddelerde sapmalar gösterebilir.</a:t>
            </a:r>
          </a:p>
        </p:txBody>
      </p:sp>
    </p:spTree>
    <p:extLst>
      <p:ext uri="{BB962C8B-B14F-4D97-AF65-F5344CB8AC3E}">
        <p14:creationId xmlns:p14="http://schemas.microsoft.com/office/powerpoint/2010/main" val="311494804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Örnek 1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10535791" cy="5357611"/>
          </a:xfrm>
        </p:spPr>
        <p:txBody>
          <a:bodyPr>
            <a:normAutofit/>
          </a:bodyPr>
          <a:lstStyle/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Gıda 10 </a:t>
            </a:r>
            <a:r>
              <a:rPr lang="tr-TR" sz="2800" dirty="0" err="1">
                <a:solidFill>
                  <a:schemeClr val="tx1"/>
                </a:solidFill>
              </a:rPr>
              <a:t>hp</a:t>
            </a:r>
            <a:r>
              <a:rPr lang="tr-TR" sz="2800" dirty="0">
                <a:solidFill>
                  <a:schemeClr val="tx1"/>
                </a:solidFill>
              </a:rPr>
              <a:t> (beygir gücü) motor kullanılarak 6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chemeClr val="tx1"/>
                </a:solidFill>
              </a:rPr>
              <a:t>mm’den 0.0012 mm’ye öğütülür. </a:t>
            </a:r>
            <a:endParaRPr lang="en-US" sz="2800" dirty="0">
              <a:solidFill>
                <a:schemeClr val="tx1"/>
              </a:solidFill>
            </a:endParaRP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 motor parçacıkların boyutunu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chemeClr val="tx1"/>
                </a:solidFill>
              </a:rPr>
              <a:t>0.0008 mm’ye azaltmak için yeterli olacak mıdır? 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 err="1">
                <a:solidFill>
                  <a:schemeClr val="tx1"/>
                </a:solidFill>
              </a:rPr>
              <a:t>Rittinger</a:t>
            </a:r>
            <a:r>
              <a:rPr lang="tr-TR" sz="2800" dirty="0">
                <a:solidFill>
                  <a:schemeClr val="tx1"/>
                </a:solidFill>
              </a:rPr>
              <a:t> denklemini kullanın ve 1 </a:t>
            </a:r>
            <a:r>
              <a:rPr lang="tr-TR" sz="2800" dirty="0" err="1">
                <a:solidFill>
                  <a:schemeClr val="tx1"/>
                </a:solidFill>
              </a:rPr>
              <a:t>hp</a:t>
            </a:r>
            <a:r>
              <a:rPr lang="en-US" sz="2800" dirty="0">
                <a:solidFill>
                  <a:schemeClr val="tx1"/>
                </a:solidFill>
              </a:rPr>
              <a:t> =</a:t>
            </a:r>
            <a:r>
              <a:rPr lang="tr-TR" sz="2800" dirty="0">
                <a:solidFill>
                  <a:schemeClr val="tx1"/>
                </a:solidFill>
              </a:rPr>
              <a:t>745.7 W varsayın.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63962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Örnek 1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10535791" cy="5357611"/>
          </a:xfrm>
        </p:spPr>
        <p:txBody>
          <a:bodyPr>
            <a:normAutofit/>
          </a:bodyPr>
          <a:lstStyle/>
          <a:p>
            <a:pPr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Veriler</a:t>
            </a:r>
            <a:endParaRPr lang="en-US" altLang="en-US" sz="2800" i="1" dirty="0">
              <a:solidFill>
                <a:schemeClr val="tx1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1.   d</a:t>
            </a:r>
            <a:r>
              <a:rPr lang="en-US" altLang="en-US" sz="2800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1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= 6 mm. = 6 x 10</a:t>
            </a:r>
            <a:r>
              <a:rPr lang="en-US" altLang="en-US" sz="2800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-3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m. ,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    d</a:t>
            </a:r>
            <a:r>
              <a:rPr lang="en-US" altLang="en-US" sz="2800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2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= 0.0012 mm. = 0.0012x10</a:t>
            </a:r>
            <a:r>
              <a:rPr lang="en-US" altLang="en-US" sz="2800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-3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m.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    E</a:t>
            </a:r>
            <a:r>
              <a:rPr lang="en-US" altLang="en-US" sz="2800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1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= 10 hp. x (745.7 W/hp.)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Tx/>
              <a:buAutoNum type="arabicPeriod" startAt="2"/>
            </a:pPr>
            <a:r>
              <a:rPr lang="tr-TR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en-US" altLang="en-US" sz="2800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2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=0.0008 mm. = 0.0008 x10</a:t>
            </a:r>
            <a:r>
              <a:rPr lang="en-US" altLang="en-US" sz="2800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-3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m</a:t>
            </a:r>
            <a:r>
              <a:rPr lang="tr-TR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olduğunda 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E</a:t>
            </a:r>
            <a:r>
              <a:rPr lang="en-US" altLang="en-US" sz="2800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2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= ?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Beslenme miktarı değişmediğini </a:t>
            </a:r>
            <a:r>
              <a:rPr lang="tr-TR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varsayın.</a:t>
            </a:r>
            <a:endParaRPr lang="en-US" altLang="en-US" sz="2800" i="1" dirty="0">
              <a:solidFill>
                <a:schemeClr val="tx1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973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FFFF00"/>
                </a:solidFill>
              </a:rPr>
              <a:t>Boyut Küçültme İşleminde Yararlanılan Kuvvetler 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634" y="1345763"/>
            <a:ext cx="5394853" cy="526761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750105" y="1514008"/>
            <a:ext cx="306458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rgbClr val="FF0000"/>
                </a:solidFill>
              </a:rPr>
              <a:t>Sıkıştırma</a:t>
            </a:r>
            <a:r>
              <a:rPr lang="tr-TR" sz="2800" dirty="0"/>
              <a:t> (Ezme,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/>
              <a:t>Basma): Presleme ile yapılır. 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608074" y="4271275"/>
            <a:ext cx="33168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rgbClr val="FF0000"/>
                </a:solidFill>
              </a:rPr>
              <a:t>Vurma</a:t>
            </a:r>
            <a:r>
              <a:rPr lang="tr-TR" sz="2800" dirty="0"/>
              <a:t> (Çarpma): Değirmenler ile yapılır. 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8750105" y="4271275"/>
            <a:ext cx="306458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rgbClr val="FF0000"/>
                </a:solidFill>
              </a:rPr>
              <a:t>Sürtme</a:t>
            </a:r>
            <a:r>
              <a:rPr lang="tr-TR" sz="2800" dirty="0"/>
              <a:t> (Aşındırma): Rendeleme ile yapılır. 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652738" y="1514008"/>
            <a:ext cx="33846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rgbClr val="FF0000"/>
                </a:solidFill>
              </a:rPr>
              <a:t>Kesme</a:t>
            </a:r>
            <a:r>
              <a:rPr lang="tr-TR" sz="2800" dirty="0"/>
              <a:t>: Kesiciler ile yapılır.</a:t>
            </a:r>
            <a:endParaRPr lang="en-US" sz="2800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D4358E24-C701-4775-AA56-49CAC7E5B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2214" y="3043918"/>
            <a:ext cx="922273" cy="968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CA1621C2-BCDB-4423-95FB-E4C7727AC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319" y="2586725"/>
            <a:ext cx="1435468" cy="1163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ED150E52-A0F8-4F5D-BF5E-33ECD7CC6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319" y="5438624"/>
            <a:ext cx="1091245" cy="1163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00CFD294-A8EA-4510-A0E8-90F4E3ECD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1528" y="5677017"/>
            <a:ext cx="922273" cy="8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70838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Örnek 1</a:t>
            </a:r>
            <a:endParaRPr lang="en-US" dirty="0">
              <a:solidFill>
                <a:srgbClr val="00B0F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04434" y="1300765"/>
                <a:ext cx="10535791" cy="5357611"/>
              </a:xfrm>
            </p:spPr>
            <p:txBody>
              <a:bodyPr>
                <a:normAutofit/>
              </a:bodyPr>
              <a:lstStyle/>
              <a:p>
                <a:pPr algn="l" rtl="0">
                  <a:lnSpc>
                    <a:spcPct val="16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altLang="ar-SY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tr-TR" altLang="ar-SY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altLang="ar-SY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altLang="ar-SY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tr-TR" altLang="ar-SY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d>
                        <m:dPr>
                          <m:ctrlPr>
                            <a:rPr lang="tr-TR" altLang="ar-SY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tr-TR" altLang="ar-SY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altLang="ar-SY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tr-TR" altLang="ar-SY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altLang="ar-SY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tr-TR" altLang="ar-SY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  <m:r>
                            <a:rPr lang="tr-TR" altLang="ar-SY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tr-TR" altLang="ar-SY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altLang="ar-SY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tr-TR" altLang="ar-SY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altLang="ar-SY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tr-TR" altLang="ar-SY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tr-TR" altLang="en-US" sz="2800" i="1" dirty="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l" rtl="0">
                  <a:lnSpc>
                    <a:spcPct val="16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tr-TR" alt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tr-TR" alt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  <m:r>
                            <a:rPr lang="tr-TR" alt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tr-TR" alt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  <m:r>
                            <a:rPr lang="tr-TR" alt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</m:e>
                      </m:d>
                      <m:d>
                        <m:dPr>
                          <m:ctrlPr>
                            <a:rPr lang="tr-TR" alt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tr-TR" alt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745</m:t>
                          </m:r>
                          <m:r>
                            <a:rPr lang="tr-TR" alt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.</m:t>
                          </m:r>
                          <m:r>
                            <a:rPr lang="tr-TR" alt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  <m:f>
                            <m:fPr>
                              <m:ctrlPr>
                                <a:rPr lang="tr-TR" alt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tr-TR" alt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𝑊</m:t>
                              </m:r>
                            </m:num>
                            <m:den>
                              <m:r>
                                <a:rPr lang="tr-TR" alt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h</m:t>
                              </m:r>
                              <m:r>
                                <a:rPr lang="tr-TR" alt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𝑝</m:t>
                              </m:r>
                            </m:den>
                          </m:f>
                        </m:e>
                      </m:d>
                      <m:r>
                        <a:rPr lang="tr-TR" alt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tr-TR" alt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tr-TR" alt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𝐾</m:t>
                          </m:r>
                        </m:e>
                        <m:sub>
                          <m:r>
                            <a:rPr lang="tr-TR" alt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𝑅</m:t>
                          </m:r>
                        </m:sub>
                      </m:sSub>
                      <m:d>
                        <m:dPr>
                          <m:ctrlPr>
                            <a:rPr lang="tr-TR" alt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tr-TR" alt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tr-TR" alt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tr-TR" alt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  <m:r>
                                <a:rPr lang="tr-TR" alt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.</m:t>
                              </m:r>
                              <m:r>
                                <a:rPr lang="tr-TR" alt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0012</m:t>
                              </m:r>
                              <m:r>
                                <a:rPr lang="tr-TR" alt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×</m:t>
                              </m:r>
                              <m:sSup>
                                <m:sSupPr>
                                  <m:ctrlPr>
                                    <a:rPr lang="tr-TR" altLang="en-US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altLang="en-US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tr-TR" altLang="en-US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tr-TR" altLang="en-US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tr-TR" alt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den>
                          </m:f>
                        </m:e>
                      </m:d>
                      <m:r>
                        <a:rPr lang="tr-TR" alt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d>
                        <m:dPr>
                          <m:ctrlPr>
                            <a:rPr lang="tr-TR" alt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tr-TR" altLang="en-US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tr-TR" altLang="en-US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tr-TR" alt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6</m:t>
                              </m:r>
                              <m:r>
                                <a:rPr lang="tr-TR" altLang="en-US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×</m:t>
                              </m:r>
                              <m:sSup>
                                <m:sSupPr>
                                  <m:ctrlPr>
                                    <a:rPr lang="tr-TR" altLang="en-US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altLang="en-US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tr-TR" altLang="en-US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tr-TR" altLang="en-US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tr-TR" altLang="en-US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tr-TR" altLang="en-US" sz="2800" i="1" dirty="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ctr" rtl="0">
                  <a:lnSpc>
                    <a:spcPct val="16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tr-TR" altLang="en-US" sz="28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K</a:t>
                </a:r>
                <a:r>
                  <a:rPr lang="tr-TR" altLang="en-US" sz="2800" i="1" baseline="-25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R</a:t>
                </a:r>
                <a:r>
                  <a:rPr lang="tr-TR" altLang="en-US" sz="28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=0.0089 </a:t>
                </a:r>
                <a:r>
                  <a:rPr lang="tr-TR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W . m</a:t>
                </a:r>
                <a:endParaRPr lang="en-US" alt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4434" y="1300765"/>
                <a:ext cx="10535791" cy="5357611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351772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Örnek 1</a:t>
            </a:r>
            <a:endParaRPr lang="en-US" dirty="0">
              <a:solidFill>
                <a:srgbClr val="00B0F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04434" y="1300765"/>
                <a:ext cx="10535791" cy="5357611"/>
              </a:xfrm>
            </p:spPr>
            <p:txBody>
              <a:bodyPr>
                <a:normAutofit/>
              </a:bodyPr>
              <a:lstStyle/>
              <a:p>
                <a:pPr algn="ctr" rtl="0">
                  <a:lnSpc>
                    <a:spcPct val="16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tr-TR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0.0008 mm tanecikleri ürütmek için</a:t>
                </a:r>
              </a:p>
              <a:p>
                <a:pPr algn="ctr" rtl="0">
                  <a:lnSpc>
                    <a:spcPct val="16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altLang="en-US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tr-TR" alt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𝐸</m:t>
                          </m:r>
                        </m:e>
                        <m:sub>
                          <m:r>
                            <a:rPr lang="tr-TR" alt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tr-TR" altLang="en-US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tr-TR" alt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tr-TR" alt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  <m:r>
                        <a:rPr lang="tr-TR" alt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  <m:r>
                        <a:rPr lang="tr-TR" alt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0089</m:t>
                      </m:r>
                      <m:r>
                        <a:rPr lang="tr-TR" alt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tr-TR" alt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𝑊</m:t>
                      </m:r>
                      <m:r>
                        <a:rPr lang="tr-TR" alt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  <m:r>
                        <a:rPr lang="tr-TR" alt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  <m:r>
                        <a:rPr lang="tr-TR" alt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  <m:d>
                        <m:dPr>
                          <m:ctrlPr>
                            <a:rPr lang="tr-TR" alt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tr-TR" altLang="en-US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tr-TR" altLang="en-US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tr-TR" altLang="en-US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  <m:r>
                                <a:rPr lang="tr-TR" altLang="en-US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.</m:t>
                              </m:r>
                              <m:r>
                                <a:rPr lang="tr-TR" altLang="en-US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0008</m:t>
                              </m:r>
                              <m:r>
                                <a:rPr lang="tr-TR" altLang="en-US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×</m:t>
                              </m:r>
                              <m:sSup>
                                <m:sSupPr>
                                  <m:ctrlPr>
                                    <a:rPr lang="tr-TR" altLang="en-US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altLang="en-US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tr-TR" altLang="en-US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tr-TR" altLang="en-US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tr-TR" altLang="en-US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den>
                          </m:f>
                        </m:e>
                      </m:d>
                      <m:r>
                        <a:rPr lang="tr-TR" altLang="en-US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d>
                        <m:dPr>
                          <m:ctrlPr>
                            <a:rPr lang="tr-TR" alt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tr-TR" altLang="en-US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tr-TR" altLang="en-US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tr-TR" altLang="en-US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6</m:t>
                              </m:r>
                              <m:r>
                                <a:rPr lang="tr-TR" altLang="en-US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×</m:t>
                              </m:r>
                              <m:sSup>
                                <m:sSupPr>
                                  <m:ctrlPr>
                                    <a:rPr lang="tr-TR" altLang="en-US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altLang="en-US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tr-TR" altLang="en-US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tr-TR" altLang="en-US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tr-TR" altLang="en-US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tr-TR" alt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ctr" rtl="0">
                  <a:lnSpc>
                    <a:spcPct val="16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tr-TR" altLang="en-US" sz="28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E</a:t>
                </a:r>
                <a:r>
                  <a:rPr lang="tr-TR" altLang="en-US" sz="2800" baseline="-25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2</a:t>
                </a:r>
                <a:r>
                  <a:rPr lang="tr-TR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= 11,123 W = 15 </a:t>
                </a:r>
                <a:r>
                  <a:rPr lang="tr-TR" alt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hp</a:t>
                </a:r>
                <a:endParaRPr lang="tr-TR" alt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ctr" rtl="0">
                  <a:lnSpc>
                    <a:spcPct val="16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tr-TR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O yüzden motor yeterli değil, ve %50 güç artması gerekmektedir.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4434" y="1300765"/>
                <a:ext cx="10535791" cy="5357611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086245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Örnek  2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10535791" cy="5357611"/>
          </a:xfrm>
        </p:spPr>
        <p:txBody>
          <a:bodyPr>
            <a:normAutofit/>
          </a:bodyPr>
          <a:lstStyle/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800" dirty="0">
                <a:solidFill>
                  <a:schemeClr val="tx1"/>
                </a:solidFill>
              </a:rPr>
              <a:t>Şeker, 500 </a:t>
            </a:r>
            <a:r>
              <a:rPr lang="el-GR" altLang="en-US" sz="2800" dirty="0">
                <a:solidFill>
                  <a:schemeClr val="tx1"/>
                </a:solidFill>
              </a:rPr>
              <a:t>μ</a:t>
            </a:r>
            <a:r>
              <a:rPr lang="tr-TR" altLang="en-US" sz="2800" dirty="0">
                <a:solidFill>
                  <a:schemeClr val="tx1"/>
                </a:solidFill>
              </a:rPr>
              <a:t>m elekten %80 geçtiği kabul edilen, kristalden öğütülür (ABD Standart Elek No.35) bir boyuta kadar 88 </a:t>
            </a:r>
            <a:r>
              <a:rPr lang="el-GR" altLang="en-US" sz="2800" dirty="0">
                <a:solidFill>
                  <a:schemeClr val="tx1"/>
                </a:solidFill>
              </a:rPr>
              <a:t>μ</a:t>
            </a:r>
            <a:r>
              <a:rPr lang="tr-TR" altLang="en-US" sz="2800" dirty="0">
                <a:solidFill>
                  <a:schemeClr val="tx1"/>
                </a:solidFill>
              </a:rPr>
              <a:t>m elekten % 80 geçtiği kabul edilebilir (No.120) ve 5 beygir motor gücü gerekli verim için yeterli bulunmuştur. 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800" dirty="0">
                <a:solidFill>
                  <a:schemeClr val="tx1"/>
                </a:solidFill>
              </a:rPr>
              <a:t>Eğer ürünün %80’I 125 </a:t>
            </a:r>
            <a:r>
              <a:rPr lang="el-GR" altLang="en-US" sz="2800" dirty="0">
                <a:solidFill>
                  <a:schemeClr val="tx1"/>
                </a:solidFill>
              </a:rPr>
              <a:t>μ</a:t>
            </a:r>
            <a:r>
              <a:rPr lang="tr-TR" altLang="en-US" sz="2800" dirty="0">
                <a:solidFill>
                  <a:schemeClr val="tx1"/>
                </a:solidFill>
              </a:rPr>
              <a:t>m elekten geçirilirse ve besleme % 50 artırılırsa öğütücüyü çalıştırmak için motor gücü yeterli olacak mıdır?  Bond Denklemini kullanın.</a:t>
            </a:r>
          </a:p>
        </p:txBody>
      </p:sp>
    </p:spTree>
    <p:extLst>
      <p:ext uri="{BB962C8B-B14F-4D97-AF65-F5344CB8AC3E}">
        <p14:creationId xmlns:p14="http://schemas.microsoft.com/office/powerpoint/2010/main" val="348561099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Örnek  2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10535791" cy="5357611"/>
          </a:xfrm>
        </p:spPr>
        <p:txBody>
          <a:bodyPr>
            <a:normAutofit/>
          </a:bodyPr>
          <a:lstStyle/>
          <a:p>
            <a:pPr algn="l" rtl="0"/>
            <a:r>
              <a:rPr lang="tr-TR" alt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Veriler</a:t>
            </a:r>
            <a:r>
              <a:rPr lang="en-US" alt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:</a:t>
            </a:r>
          </a:p>
          <a:p>
            <a:pPr algn="l" rtl="0"/>
            <a:r>
              <a:rPr lang="tr-TR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Birinci durumunda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E</a:t>
            </a:r>
            <a:r>
              <a:rPr lang="en-US" altLang="en-US" sz="2800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1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= 5 hp. , </a:t>
            </a:r>
            <a:r>
              <a:rPr lang="tr-TR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beslenme miktarı 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= M  kg./s. </a:t>
            </a:r>
          </a:p>
          <a:p>
            <a:pPr algn="l" rtl="0"/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                     d</a:t>
            </a:r>
            <a:r>
              <a:rPr lang="en-US" altLang="en-US" sz="2800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1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=500 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m. = 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500x10</a:t>
            </a:r>
            <a:r>
              <a:rPr lang="en-US" altLang="en-US" sz="2800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-6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m. , d</a:t>
            </a:r>
            <a:r>
              <a:rPr lang="en-US" altLang="en-US" sz="2800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2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=88 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m. = 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88x10</a:t>
            </a:r>
            <a:r>
              <a:rPr lang="en-US" altLang="en-US" sz="2800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-6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m</a:t>
            </a:r>
          </a:p>
          <a:p>
            <a:pPr algn="l" rtl="0"/>
            <a:r>
              <a:rPr lang="tr-TR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İkinci durumunda  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E</a:t>
            </a:r>
            <a:r>
              <a:rPr lang="en-US" altLang="en-US" sz="2800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2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= ?.       , </a:t>
            </a:r>
            <a:r>
              <a:rPr lang="tr-TR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beslenme miktarı 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= 1.5M kg./s.</a:t>
            </a:r>
          </a:p>
          <a:p>
            <a:pPr algn="l" rtl="0"/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                     d</a:t>
            </a:r>
            <a:r>
              <a:rPr lang="en-US" altLang="en-US" sz="2800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1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=500 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m. = 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500x10</a:t>
            </a:r>
            <a:r>
              <a:rPr lang="en-US" altLang="en-US" sz="2800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-6 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m. , d</a:t>
            </a:r>
            <a:r>
              <a:rPr lang="en-US" altLang="en-US" sz="2800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2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=125 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m. = 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125x10</a:t>
            </a:r>
            <a:r>
              <a:rPr lang="en-US" altLang="en-US" sz="2800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-6</a:t>
            </a:r>
            <a:r>
              <a:rPr lang="en-US" alt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m</a:t>
            </a:r>
          </a:p>
        </p:txBody>
      </p:sp>
    </p:spTree>
    <p:extLst>
      <p:ext uri="{BB962C8B-B14F-4D97-AF65-F5344CB8AC3E}">
        <p14:creationId xmlns:p14="http://schemas.microsoft.com/office/powerpoint/2010/main" val="296786871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2"/>
          <p:cNvSpPr>
            <a:spLocks noChangeArrowheads="1"/>
          </p:cNvSpPr>
          <p:nvPr/>
        </p:nvSpPr>
        <p:spPr bwMode="auto">
          <a:xfrm>
            <a:off x="1600200" y="1809750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n-US" altLang="en-US" sz="2400" i="1" dirty="0">
                <a:latin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tr-TR" altLang="en-US" sz="2400" i="1" dirty="0">
                <a:latin typeface="Times New Roman" panose="02020603050405020304" pitchFamily="18" charset="0"/>
                <a:cs typeface="Arial" panose="020B0604020202020204" pitchFamily="34" charset="0"/>
              </a:rPr>
              <a:t>. durum</a:t>
            </a:r>
            <a:endParaRPr lang="en-US" altLang="en-US" sz="2400" i="1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122" name="Object 3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264165792"/>
              </p:ext>
            </p:extLst>
          </p:nvPr>
        </p:nvGraphicFramePr>
        <p:xfrm>
          <a:off x="3487738" y="1563688"/>
          <a:ext cx="6340475" cy="915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4" name="Denklem" r:id="rId4" imgW="3517560" imgH="507960" progId="Equation.3">
                  <p:embed/>
                </p:oleObj>
              </mc:Choice>
              <mc:Fallback>
                <p:oleObj name="Denklem" r:id="rId4" imgW="3517560" imgH="507960" progId="Equation.3">
                  <p:embed/>
                  <p:pic>
                    <p:nvPicPr>
                      <p:cNvPr id="5122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7738" y="1563688"/>
                        <a:ext cx="6340475" cy="915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483514454"/>
              </p:ext>
            </p:extLst>
          </p:nvPr>
        </p:nvGraphicFramePr>
        <p:xfrm>
          <a:off x="3481388" y="2503488"/>
          <a:ext cx="6334125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5" name="Denklem" r:id="rId6" imgW="3657600" imgH="507960" progId="Equation.3">
                  <p:embed/>
                </p:oleObj>
              </mc:Choice>
              <mc:Fallback>
                <p:oleObj name="Denklem" r:id="rId6" imgW="3657600" imgH="507960" progId="Equation.3">
                  <p:embed/>
                  <p:pic>
                    <p:nvPicPr>
                      <p:cNvPr id="5123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1388" y="2503488"/>
                        <a:ext cx="6334125" cy="87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6" name="Rectangle 5"/>
          <p:cNvSpPr>
            <a:spLocks noChangeArrowheads="1"/>
          </p:cNvSpPr>
          <p:nvPr/>
        </p:nvSpPr>
        <p:spPr bwMode="auto">
          <a:xfrm>
            <a:off x="1600200" y="2712392"/>
            <a:ext cx="12971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n-US" altLang="en-US" sz="2400" i="1" dirty="0">
                <a:latin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tr-TR" altLang="en-US" sz="2400" i="1" dirty="0">
                <a:latin typeface="Times New Roman" panose="02020603050405020304" pitchFamily="18" charset="0"/>
                <a:cs typeface="Arial" panose="020B0604020202020204" pitchFamily="34" charset="0"/>
              </a:rPr>
              <a:t>. durum</a:t>
            </a:r>
            <a:endParaRPr lang="en-US" altLang="en-US" sz="2400" i="1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12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0992117"/>
              </p:ext>
            </p:extLst>
          </p:nvPr>
        </p:nvGraphicFramePr>
        <p:xfrm>
          <a:off x="5421313" y="247650"/>
          <a:ext cx="2262187" cy="909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6" name="Denklem" r:id="rId8" imgW="1206360" imgH="482400" progId="Equation.3">
                  <p:embed/>
                </p:oleObj>
              </mc:Choice>
              <mc:Fallback>
                <p:oleObj name="Denklem" r:id="rId8" imgW="1206360" imgH="482400" progId="Equation.3">
                  <p:embed/>
                  <p:pic>
                    <p:nvPicPr>
                      <p:cNvPr id="512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1313" y="247650"/>
                        <a:ext cx="2262187" cy="909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EC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3109083" y="433553"/>
            <a:ext cx="18501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tr-TR" sz="2400" dirty="0">
                <a:latin typeface="Cambria Math" panose="02040503050406030204" pitchFamily="18" charset="0"/>
              </a:rPr>
              <a:t>Bond</a:t>
            </a:r>
            <a:r>
              <a:rPr lang="tr-TR" altLang="ar-SY" sz="2400" dirty="0">
                <a:latin typeface="Cambria Math" panose="02040503050406030204" pitchFamily="18" charset="0"/>
              </a:rPr>
              <a:t> Eşitliği</a:t>
            </a:r>
            <a:endParaRPr lang="en-US" altLang="en-US" sz="2400" i="1" dirty="0">
              <a:solidFill>
                <a:schemeClr val="tx2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128" name="Oval 8"/>
          <p:cNvSpPr>
            <a:spLocks noChangeArrowheads="1"/>
          </p:cNvSpPr>
          <p:nvPr/>
        </p:nvSpPr>
        <p:spPr bwMode="auto">
          <a:xfrm>
            <a:off x="9982200" y="1828800"/>
            <a:ext cx="381000" cy="304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en-US" alt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129" name="Oval 9"/>
          <p:cNvSpPr>
            <a:spLocks noChangeArrowheads="1"/>
          </p:cNvSpPr>
          <p:nvPr/>
        </p:nvSpPr>
        <p:spPr bwMode="auto">
          <a:xfrm>
            <a:off x="9982200" y="2743200"/>
            <a:ext cx="381000" cy="304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en-US" altLang="en-US" sz="1800">
                <a:latin typeface="Times New Roman" panose="020206030504050203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130" name="Oval 10"/>
          <p:cNvSpPr>
            <a:spLocks noChangeArrowheads="1"/>
          </p:cNvSpPr>
          <p:nvPr/>
        </p:nvSpPr>
        <p:spPr bwMode="auto">
          <a:xfrm>
            <a:off x="2514600" y="3962400"/>
            <a:ext cx="381000" cy="304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en-US" altLang="en-US" sz="1800">
                <a:latin typeface="Times New Roman" panose="020206030504050203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 flipH="1">
            <a:off x="2819400" y="3886200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2" name="Oval 12"/>
          <p:cNvSpPr>
            <a:spLocks noChangeArrowheads="1"/>
          </p:cNvSpPr>
          <p:nvPr/>
        </p:nvSpPr>
        <p:spPr bwMode="auto">
          <a:xfrm>
            <a:off x="3048000" y="3981450"/>
            <a:ext cx="381000" cy="304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en-US" altLang="en-US" sz="1800">
                <a:latin typeface="Times New Roman" panose="02020603050405020304" pitchFamily="18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>
            <a:off x="4572000" y="43434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 flipV="1">
            <a:off x="5257800" y="4419600"/>
            <a:ext cx="304800" cy="30480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 flipV="1">
            <a:off x="7086600" y="4343400"/>
            <a:ext cx="304800" cy="30480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4286250" y="3905250"/>
            <a:ext cx="342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i="1">
                <a:latin typeface="Times New Roman" panose="02020603050405020304" pitchFamily="18" charset="0"/>
                <a:cs typeface="Arial" panose="020B0604020202020204" pitchFamily="34" charset="0"/>
              </a:rPr>
              <a:t>(E</a:t>
            </a:r>
            <a:r>
              <a:rPr lang="en-US" altLang="en-US" sz="2400" i="1" baseline="-25000"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2</a:t>
            </a:r>
            <a:r>
              <a:rPr lang="en-US" altLang="en-US" sz="2400" i="1">
                <a:latin typeface="Times New Roman" panose="02020603050405020304" pitchFamily="18" charset="0"/>
                <a:cs typeface="Arial" panose="020B0604020202020204" pitchFamily="34" charset="0"/>
              </a:rPr>
              <a:t>/1.5M) = 447.2136 W</a:t>
            </a:r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4381500" y="4324350"/>
            <a:ext cx="411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i="1">
                <a:latin typeface="Times New Roman" panose="02020603050405020304" pitchFamily="18" charset="0"/>
                <a:cs typeface="Arial" panose="020B0604020202020204" pitchFamily="34" charset="0"/>
              </a:rPr>
              <a:t>(5 hp./M)    618.7899 W</a:t>
            </a:r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>
            <a:off x="5943600" y="43434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9" name="Line 19"/>
          <p:cNvSpPr>
            <a:spLocks noChangeShapeType="1"/>
          </p:cNvSpPr>
          <p:nvPr/>
        </p:nvSpPr>
        <p:spPr bwMode="auto">
          <a:xfrm flipV="1">
            <a:off x="7162800" y="3962400"/>
            <a:ext cx="304800" cy="30480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0" name="Line 20"/>
          <p:cNvSpPr>
            <a:spLocks noChangeShapeType="1"/>
          </p:cNvSpPr>
          <p:nvPr/>
        </p:nvSpPr>
        <p:spPr bwMode="auto">
          <a:xfrm flipV="1">
            <a:off x="5257800" y="3962400"/>
            <a:ext cx="304800" cy="30480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1" name="Text Box 21"/>
          <p:cNvSpPr txBox="1">
            <a:spLocks noChangeArrowheads="1"/>
          </p:cNvSpPr>
          <p:nvPr/>
        </p:nvSpPr>
        <p:spPr bwMode="auto">
          <a:xfrm>
            <a:off x="3848100" y="5048250"/>
            <a:ext cx="228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i="1" dirty="0">
                <a:latin typeface="Times New Roman" panose="02020603050405020304" pitchFamily="18" charset="0"/>
                <a:cs typeface="Arial" panose="020B0604020202020204" pitchFamily="34" charset="0"/>
              </a:rPr>
              <a:t>E</a:t>
            </a:r>
            <a:r>
              <a:rPr lang="en-US" altLang="en-US" sz="2400" i="1" baseline="-25000" dirty="0"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2</a:t>
            </a:r>
            <a:r>
              <a:rPr lang="en-US" altLang="en-US" sz="2400" i="1" dirty="0">
                <a:latin typeface="Times New Roman" panose="02020603050405020304" pitchFamily="18" charset="0"/>
                <a:cs typeface="Arial" panose="020B0604020202020204" pitchFamily="34" charset="0"/>
              </a:rPr>
              <a:t> = 5.42 hp.</a:t>
            </a:r>
          </a:p>
        </p:txBody>
      </p:sp>
      <p:sp>
        <p:nvSpPr>
          <p:cNvPr id="5142" name="Text Box 22"/>
          <p:cNvSpPr txBox="1">
            <a:spLocks noChangeArrowheads="1"/>
          </p:cNvSpPr>
          <p:nvPr/>
        </p:nvSpPr>
        <p:spPr bwMode="auto">
          <a:xfrm>
            <a:off x="1905000" y="5562601"/>
            <a:ext cx="8229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400" dirty="0">
                <a:latin typeface="Times New Roman" panose="02020603050405020304" pitchFamily="18" charset="0"/>
                <a:cs typeface="Arial" panose="020B0604020202020204" pitchFamily="34" charset="0"/>
              </a:rPr>
              <a:t>5.42 </a:t>
            </a:r>
            <a:r>
              <a:rPr lang="tr-TR" altLang="en-US" sz="2400" dirty="0" err="1">
                <a:latin typeface="Times New Roman" panose="02020603050405020304" pitchFamily="18" charset="0"/>
                <a:cs typeface="Arial" panose="020B0604020202020204" pitchFamily="34" charset="0"/>
              </a:rPr>
              <a:t>hp</a:t>
            </a:r>
            <a:r>
              <a:rPr lang="tr-TR" altLang="en-US" sz="2400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altLang="en-US" sz="2400" dirty="0" err="1">
                <a:latin typeface="Times New Roman" panose="02020603050405020304" pitchFamily="18" charset="0"/>
                <a:cs typeface="Arial" panose="020B0604020202020204" pitchFamily="34" charset="0"/>
              </a:rPr>
              <a:t>guçu</a:t>
            </a:r>
            <a:r>
              <a:rPr lang="tr-TR" altLang="en-US" sz="2400" dirty="0">
                <a:latin typeface="Times New Roman" panose="02020603050405020304" pitchFamily="18" charset="0"/>
                <a:cs typeface="Arial" panose="020B0604020202020204" pitchFamily="34" charset="0"/>
              </a:rPr>
              <a:t> ihtiyaç olan öğütme işlem için motor yeterli olmadığını tahmin edilir, .</a:t>
            </a:r>
            <a:endParaRPr lang="en-US" altLang="en-US" sz="2400" i="1" dirty="0">
              <a:solidFill>
                <a:schemeClr val="tx2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85114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chemeClr val="tx1"/>
                </a:solidFill>
              </a:rPr>
              <a:t>Dikkat edilecek hususlar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10535791" cy="5357611"/>
          </a:xfrm>
        </p:spPr>
        <p:txBody>
          <a:bodyPr>
            <a:normAutofit/>
          </a:bodyPr>
          <a:lstStyle/>
          <a:p>
            <a:pPr marL="457200" lvl="0" indent="-45720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>
                <a:solidFill>
                  <a:srgbClr val="FF0000"/>
                </a:solidFill>
              </a:rPr>
              <a:t>Hammaddenin sertlik derecesi</a:t>
            </a:r>
            <a:r>
              <a:rPr lang="tr-TR" sz="2800" dirty="0">
                <a:solidFill>
                  <a:schemeClr val="tx1"/>
                </a:solidFill>
              </a:rPr>
              <a:t>: Buna göre daha çok güç ve enerji harcanır.</a:t>
            </a:r>
            <a:endParaRPr lang="en-US" sz="2800" dirty="0">
              <a:solidFill>
                <a:schemeClr val="tx1"/>
              </a:solidFill>
            </a:endParaRPr>
          </a:p>
          <a:p>
            <a:pPr marL="457200" lvl="0" indent="-45720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>
                <a:solidFill>
                  <a:srgbClr val="FF0000"/>
                </a:solidFill>
              </a:rPr>
              <a:t>Hammaddenin mekanik yapısı</a:t>
            </a:r>
            <a:r>
              <a:rPr lang="tr-TR" sz="2800" dirty="0">
                <a:solidFill>
                  <a:schemeClr val="tx1"/>
                </a:solidFill>
              </a:rPr>
              <a:t>: Hangi mekanik gücü, istediği önemli materyalin ezme, presleme, kesme işlemlerinden hangisinin yapılacağına dair bilgi edinilmesi ve maddenin lifli, kristal yapıda olup olmadığının bilinmesi gerekir. </a:t>
            </a:r>
            <a:endParaRPr lang="en-US" sz="2800" dirty="0">
              <a:solidFill>
                <a:schemeClr val="tx1"/>
              </a:solidFill>
            </a:endParaRP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>
                <a:solidFill>
                  <a:srgbClr val="FF0000"/>
                </a:solidFill>
              </a:rPr>
              <a:t>Hammaddenin nem oranı: </a:t>
            </a:r>
            <a:r>
              <a:rPr lang="tr-TR" sz="2800" dirty="0">
                <a:solidFill>
                  <a:schemeClr val="tx1"/>
                </a:solidFill>
              </a:rPr>
              <a:t>Bazı ürünler boyut küçültmeden önce kurutulur. 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06544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chemeClr val="tx1"/>
                </a:solidFill>
              </a:rPr>
              <a:t>Dikkat edilecek hususlar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5"/>
            <a:ext cx="10302024" cy="5357611"/>
          </a:xfrm>
        </p:spPr>
        <p:txBody>
          <a:bodyPr>
            <a:normAutofit/>
          </a:bodyPr>
          <a:lstStyle/>
          <a:p>
            <a:pPr marL="457200" lvl="0" indent="-457200" algn="l" rtl="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4"/>
            </a:pPr>
            <a:r>
              <a:rPr lang="tr-TR" sz="2800" dirty="0">
                <a:solidFill>
                  <a:srgbClr val="FF0000"/>
                </a:solidFill>
              </a:rPr>
              <a:t>Hammaddenin ısıya karşı duyarlılığı</a:t>
            </a:r>
            <a:r>
              <a:rPr lang="tr-TR" sz="2800" dirty="0">
                <a:solidFill>
                  <a:schemeClr val="tx1"/>
                </a:solidFill>
              </a:rPr>
              <a:t>: Öğütme sırasında sürtünmeden dolayı bir ısı oluşur bunun için ısıya karşı hassas ürünlerde ortamın sıcaklığını düşürecek sistemler olmalıdır. </a:t>
            </a:r>
            <a:endParaRPr lang="en-US" sz="2800" dirty="0">
              <a:solidFill>
                <a:schemeClr val="tx1"/>
              </a:solidFill>
            </a:endParaRPr>
          </a:p>
          <a:p>
            <a:pPr marL="457200" lvl="0" indent="-457200" algn="l" rtl="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4"/>
            </a:pPr>
            <a:r>
              <a:rPr lang="tr-TR" sz="2800" dirty="0">
                <a:solidFill>
                  <a:srgbClr val="FF0000"/>
                </a:solidFill>
              </a:rPr>
              <a:t>Ekipmanların aşınmaya karşı dayanıklı ve uzun ömürlü olması</a:t>
            </a:r>
            <a:r>
              <a:rPr lang="tr-TR" sz="2800" dirty="0">
                <a:solidFill>
                  <a:schemeClr val="tx1"/>
                </a:solidFill>
              </a:rPr>
              <a:t>: Boyut küçültmede en önemli olay boyutu küçültülecek ekipmanı ürün hangi amaçlar kullanılacağına göre seçilmesidir. </a:t>
            </a:r>
            <a:endParaRPr lang="ar-SY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62304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FFFF00"/>
                </a:solidFill>
              </a:rPr>
              <a:t>Ekipman Seçimi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10535791" cy="5357611"/>
          </a:xfrm>
        </p:spPr>
        <p:txBody>
          <a:bodyPr>
            <a:normAutofit/>
          </a:bodyPr>
          <a:lstStyle/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Bir kırma veya öğütme makinasında genellikle aşağıda belirtilen özellikler aranır:</a:t>
            </a:r>
            <a:endParaRPr lang="en-US" sz="2800" dirty="0">
              <a:solidFill>
                <a:schemeClr val="tx1"/>
              </a:solidFill>
            </a:endParaRPr>
          </a:p>
          <a:p>
            <a:pPr marL="457200" indent="-457200" algn="l" rtl="0"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chemeClr val="tx1"/>
                </a:solidFill>
              </a:rPr>
              <a:t>Kapasite yüksekliği</a:t>
            </a:r>
          </a:p>
          <a:p>
            <a:pPr marL="457200" indent="-457200" algn="l" rtl="0"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chemeClr val="tx1"/>
                </a:solidFill>
              </a:rPr>
              <a:t>Ürünün birim kg’ı için </a:t>
            </a:r>
            <a:r>
              <a:rPr lang="tr-TR" sz="2800" dirty="0">
                <a:solidFill>
                  <a:srgbClr val="FF0000"/>
                </a:solidFill>
              </a:rPr>
              <a:t>gerekli güç </a:t>
            </a:r>
            <a:r>
              <a:rPr lang="tr-TR" sz="2800" dirty="0">
                <a:solidFill>
                  <a:schemeClr val="tx1"/>
                </a:solidFill>
              </a:rPr>
              <a:t>girdisinin düşük olması</a:t>
            </a:r>
          </a:p>
          <a:p>
            <a:pPr marL="457200" indent="-457200" algn="l" rtl="0"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chemeClr val="tx1"/>
                </a:solidFill>
              </a:rPr>
              <a:t>Üründeki parçacık büyüklüklerinin </a:t>
            </a:r>
            <a:r>
              <a:rPr lang="tr-TR" sz="2800" dirty="0">
                <a:solidFill>
                  <a:srgbClr val="FF0000"/>
                </a:solidFill>
              </a:rPr>
              <a:t>tek düze </a:t>
            </a:r>
            <a:r>
              <a:rPr lang="tr-TR" sz="2800" dirty="0">
                <a:solidFill>
                  <a:schemeClr val="tx1"/>
                </a:solidFill>
              </a:rPr>
              <a:t>veya büyüklük dağılımının istenileni verebilen düzeyde olması.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endParaRPr lang="tr-T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803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FFFF00"/>
                </a:solidFill>
              </a:rPr>
              <a:t>Boyut Küçültme İşleminde Yararlanılan Kuvvetler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300765"/>
            <a:ext cx="10535791" cy="5357611"/>
          </a:xfrm>
        </p:spPr>
        <p:txBody>
          <a:bodyPr>
            <a:normAutofit lnSpcReduction="10000"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FF3300"/>
                </a:solidFill>
              </a:rPr>
              <a:t>Sıkıştırma, (</a:t>
            </a:r>
            <a:r>
              <a:rPr lang="en-US" altLang="ar-SY" sz="2800" dirty="0">
                <a:solidFill>
                  <a:srgbClr val="FF3300"/>
                </a:solidFill>
              </a:rPr>
              <a:t>Compression</a:t>
            </a:r>
            <a:r>
              <a:rPr lang="tr-TR" altLang="ar-SY" sz="2800" dirty="0">
                <a:solidFill>
                  <a:srgbClr val="FF3300"/>
                </a:solidFill>
              </a:rPr>
              <a:t>) </a:t>
            </a:r>
            <a:r>
              <a:rPr lang="tr-TR" altLang="ar-SY" sz="2800" dirty="0">
                <a:solidFill>
                  <a:schemeClr val="tx1"/>
                </a:solidFill>
              </a:rPr>
              <a:t>genellikle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0070C0"/>
                </a:solidFill>
              </a:rPr>
              <a:t>sert katıların </a:t>
            </a:r>
            <a:r>
              <a:rPr lang="tr-TR" altLang="ar-SY" sz="2800" dirty="0">
                <a:solidFill>
                  <a:schemeClr val="tx1"/>
                </a:solidFill>
              </a:rPr>
              <a:t>kaba parçacıklara bölünmesinde</a:t>
            </a:r>
            <a:r>
              <a:rPr lang="tr-TR" altLang="ar-SY" sz="2800" dirty="0"/>
              <a:t>,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FF3300"/>
                </a:solidFill>
              </a:rPr>
              <a:t>Vurma, (</a:t>
            </a:r>
            <a:r>
              <a:rPr lang="en-US" altLang="ar-SY" sz="2800" dirty="0">
                <a:solidFill>
                  <a:srgbClr val="FF3300"/>
                </a:solidFill>
              </a:rPr>
              <a:t>Impact</a:t>
            </a:r>
            <a:r>
              <a:rPr lang="tr-TR" altLang="ar-SY" sz="2800" dirty="0">
                <a:solidFill>
                  <a:srgbClr val="FF3300"/>
                </a:solidFill>
              </a:rPr>
              <a:t>) </a:t>
            </a:r>
            <a:r>
              <a:rPr lang="tr-TR" altLang="ar-SY" sz="2800" dirty="0">
                <a:solidFill>
                  <a:srgbClr val="00B050"/>
                </a:solidFill>
              </a:rPr>
              <a:t>kaba parçaların </a:t>
            </a:r>
            <a:r>
              <a:rPr lang="tr-TR" altLang="ar-SY" sz="2800" dirty="0">
                <a:solidFill>
                  <a:schemeClr val="tx1"/>
                </a:solidFill>
              </a:rPr>
              <a:t>ya da </a:t>
            </a:r>
            <a:r>
              <a:rPr lang="tr-TR" altLang="ar-SY" sz="2800" dirty="0">
                <a:solidFill>
                  <a:srgbClr val="0070C0"/>
                </a:solidFill>
              </a:rPr>
              <a:t>daha yumuşak katıların </a:t>
            </a:r>
            <a:r>
              <a:rPr lang="tr-TR" altLang="ar-SY" sz="2800" dirty="0">
                <a:solidFill>
                  <a:schemeClr val="tx1"/>
                </a:solidFill>
              </a:rPr>
              <a:t>orta veya daha küçük parçalara bölünmesinde</a:t>
            </a:r>
            <a:r>
              <a:rPr lang="tr-TR" altLang="ar-SY" sz="2800" dirty="0"/>
              <a:t>,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FF3300"/>
                </a:solidFill>
              </a:rPr>
              <a:t>Sürtme, (</a:t>
            </a:r>
            <a:r>
              <a:rPr lang="en-US" altLang="ar-SY" sz="2800" dirty="0">
                <a:solidFill>
                  <a:srgbClr val="FF3300"/>
                </a:solidFill>
              </a:rPr>
              <a:t>Attrition</a:t>
            </a:r>
            <a:r>
              <a:rPr lang="tr-TR" altLang="ar-SY" sz="2800" dirty="0">
                <a:solidFill>
                  <a:srgbClr val="FF3300"/>
                </a:solidFill>
              </a:rPr>
              <a:t>) </a:t>
            </a:r>
            <a:r>
              <a:rPr lang="tr-TR" altLang="ar-SY" sz="2800" dirty="0">
                <a:solidFill>
                  <a:schemeClr val="tx1"/>
                </a:solidFill>
              </a:rPr>
              <a:t>katıların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C00000"/>
                </a:solidFill>
              </a:rPr>
              <a:t>çok küçük parçacıklara (toz) </a:t>
            </a:r>
            <a:r>
              <a:rPr lang="tr-TR" altLang="ar-SY" sz="2800" dirty="0">
                <a:solidFill>
                  <a:schemeClr val="tx1"/>
                </a:solidFill>
              </a:rPr>
              <a:t>indirgenmesinde</a:t>
            </a:r>
            <a:r>
              <a:rPr lang="tr-TR" altLang="ar-SY" sz="2800" dirty="0"/>
              <a:t>,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FF3300"/>
                </a:solidFill>
              </a:rPr>
              <a:t>Kesme</a:t>
            </a:r>
            <a:r>
              <a:rPr lang="en-US" altLang="ar-SY" sz="2800" dirty="0">
                <a:solidFill>
                  <a:srgbClr val="FF0000"/>
                </a:solidFill>
              </a:rPr>
              <a:t>, (Cutting) </a:t>
            </a:r>
            <a:r>
              <a:rPr lang="tr-TR" altLang="ar-SY" sz="2800" dirty="0">
                <a:solidFill>
                  <a:schemeClr val="tx1"/>
                </a:solidFill>
              </a:rPr>
              <a:t>katı parçacıkların belirli şekil ve büyüklüğe indirgenmesinde</a:t>
            </a:r>
            <a:endParaRPr lang="tr-TR" sz="2800" dirty="0">
              <a:solidFill>
                <a:schemeClr val="tx1"/>
              </a:solidFill>
            </a:endParaRPr>
          </a:p>
        </p:txBody>
      </p:sp>
      <p:pic>
        <p:nvPicPr>
          <p:cNvPr id="4" name="Picture 8" descr="http://t0.gstatic.com/images?q=tbn:ANd9GcRlj-B_Il4_-V0IhyJteBZ7LejSIFCc7fCRN1lXD0MgNS16PTI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0016" y="3306201"/>
            <a:ext cx="17907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http://t0.gstatic.com/images?q=tbn:ANd9GcRdtRP168d08pmBdwp8M4TnZleo7Qe4fSWTNciP8Vj3K0B-B-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421" y="1160087"/>
            <a:ext cx="2057295" cy="1540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9439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FFFF00"/>
                </a:solidFill>
              </a:rPr>
              <a:t>Boyut Küçültmenin Yararları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4434" y="1300764"/>
            <a:ext cx="10749368" cy="5357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 rtl="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altLang="ar-SY" sz="2800" dirty="0">
                <a:solidFill>
                  <a:srgbClr val="FF3300"/>
                </a:solidFill>
              </a:rPr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Maddenin tepki gösterme </a:t>
            </a:r>
            <a:r>
              <a:rPr lang="tr-TR" altLang="ar-SY" sz="2800" dirty="0"/>
              <a:t>(</a:t>
            </a:r>
            <a:r>
              <a:rPr lang="tr-TR" altLang="ar-SY" sz="2800" dirty="0">
                <a:solidFill>
                  <a:srgbClr val="FF0000"/>
                </a:solidFill>
              </a:rPr>
              <a:t>kimyasal tepkime</a:t>
            </a:r>
            <a:r>
              <a:rPr lang="tr-TR" altLang="ar-SY" sz="2800" dirty="0"/>
              <a:t>) </a:t>
            </a:r>
            <a:r>
              <a:rPr lang="tr-TR" altLang="ar-SY" sz="2800" dirty="0">
                <a:solidFill>
                  <a:schemeClr val="tx1"/>
                </a:solidFill>
              </a:rPr>
              <a:t>yeteneği artar.</a:t>
            </a:r>
          </a:p>
          <a:p>
            <a:pPr marL="514350" indent="-514350" algn="just" rtl="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altLang="ar-SY" sz="2800" dirty="0">
                <a:solidFill>
                  <a:srgbClr val="FF3300"/>
                </a:solidFill>
              </a:rPr>
              <a:t> </a:t>
            </a:r>
            <a:r>
              <a:rPr lang="tr-TR" altLang="ar-SY" sz="2800" dirty="0">
                <a:solidFill>
                  <a:srgbClr val="FF0000"/>
                </a:solidFill>
              </a:rPr>
              <a:t>İstenmeyen katıların </a:t>
            </a:r>
            <a:r>
              <a:rPr lang="tr-TR" altLang="ar-SY" sz="2800" dirty="0">
                <a:solidFill>
                  <a:schemeClr val="tx1"/>
                </a:solidFill>
              </a:rPr>
              <a:t>mekanik yöntemler ile yapıdan ayrılması kolaylaşır,</a:t>
            </a:r>
          </a:p>
          <a:p>
            <a:pPr marL="514350" indent="-514350" algn="just" rtl="0">
              <a:spcBef>
                <a:spcPts val="600"/>
              </a:spcBef>
              <a:spcAft>
                <a:spcPts val="600"/>
              </a:spcAft>
              <a:buClr>
                <a:srgbClr val="FF3300"/>
              </a:buClr>
              <a:buFont typeface="+mj-lt"/>
              <a:buAutoNum type="arabicPeriod"/>
            </a:pPr>
            <a:r>
              <a:rPr lang="tr-TR" altLang="ar-SY" sz="2800" dirty="0">
                <a:solidFill>
                  <a:srgbClr val="00B050"/>
                </a:solidFill>
              </a:rPr>
              <a:t>Kurutma</a:t>
            </a:r>
            <a:r>
              <a:rPr lang="tr-TR" altLang="ar-SY" sz="2800" dirty="0"/>
              <a:t>, </a:t>
            </a:r>
            <a:r>
              <a:rPr lang="tr-TR" altLang="ar-SY" sz="2800" dirty="0">
                <a:solidFill>
                  <a:srgbClr val="FF0000"/>
                </a:solidFill>
              </a:rPr>
              <a:t>ısıtma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veya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00B0F0"/>
                </a:solidFill>
              </a:rPr>
              <a:t>soğutma</a:t>
            </a:r>
            <a:r>
              <a:rPr lang="tr-TR" altLang="ar-SY" sz="2800" dirty="0"/>
              <a:t>, </a:t>
            </a:r>
            <a:r>
              <a:rPr lang="tr-TR" altLang="ar-SY" sz="2800" dirty="0">
                <a:solidFill>
                  <a:srgbClr val="C00000"/>
                </a:solidFill>
              </a:rPr>
              <a:t>ekstraksiyon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hızları (meyve suyunda) ve etkileri artar çünkü yüzey alan değeri hacmine oranla artmıştır. </a:t>
            </a:r>
            <a:r>
              <a:rPr lang="tr-TR" sz="2800" dirty="0">
                <a:solidFill>
                  <a:schemeClr val="tx1"/>
                </a:solidFill>
              </a:rPr>
              <a:t>Hızın arttırılması </a:t>
            </a:r>
            <a:r>
              <a:rPr lang="tr-TR" sz="2800" dirty="0">
                <a:solidFill>
                  <a:srgbClr val="FF0000"/>
                </a:solidFill>
              </a:rPr>
              <a:t>işlem süresini kısaltır </a:t>
            </a:r>
            <a:r>
              <a:rPr lang="tr-TR" sz="2800" dirty="0">
                <a:solidFill>
                  <a:schemeClr val="tx1"/>
                </a:solidFill>
              </a:rPr>
              <a:t>(şeker pancarından şekerin elde edilmesi).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521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FFFF00"/>
                </a:solidFill>
              </a:rPr>
              <a:t>Boyut Küçültmenin Yararları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4434" y="1300764"/>
            <a:ext cx="10749368" cy="5357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 rtl="0">
              <a:buClr>
                <a:srgbClr val="FF3300"/>
              </a:buClr>
              <a:buFont typeface="+mj-lt"/>
              <a:buAutoNum type="arabicPeriod" startAt="4"/>
            </a:pPr>
            <a:r>
              <a:rPr lang="tr-TR" altLang="ar-SY" sz="2800" dirty="0">
                <a:solidFill>
                  <a:schemeClr val="tx1"/>
                </a:solidFill>
              </a:rPr>
              <a:t>Herhangi bir ürün için işlevsel ve işleme özeliğine sahip </a:t>
            </a:r>
            <a:r>
              <a:rPr lang="tr-TR" altLang="ar-SY" sz="2800" dirty="0">
                <a:solidFill>
                  <a:srgbClr val="FF0000"/>
                </a:solidFill>
              </a:rPr>
              <a:t>önceden belirlenmiş bir parçacık boyutunun </a:t>
            </a:r>
            <a:r>
              <a:rPr lang="tr-TR" altLang="ar-SY" sz="2800" dirty="0">
                <a:solidFill>
                  <a:schemeClr val="tx1"/>
                </a:solidFill>
              </a:rPr>
              <a:t>dağılımı sağlanır (baharatlar, mısır nişastası, </a:t>
            </a:r>
            <a:r>
              <a:rPr lang="tr-TR" sz="2800" dirty="0">
                <a:solidFill>
                  <a:schemeClr val="tx1"/>
                </a:solidFill>
              </a:rPr>
              <a:t>un sanayi</a:t>
            </a:r>
            <a:r>
              <a:rPr lang="tr-TR" altLang="ar-SY" sz="2800" dirty="0">
                <a:solidFill>
                  <a:schemeClr val="tx1"/>
                </a:solidFill>
              </a:rPr>
              <a:t>).</a:t>
            </a:r>
          </a:p>
          <a:p>
            <a:pPr marL="514350" indent="-514350" algn="just" rtl="0">
              <a:buClr>
                <a:srgbClr val="FF3300"/>
              </a:buClr>
              <a:buFont typeface="+mj-lt"/>
              <a:buAutoNum type="arabicPeriod" startAt="4"/>
            </a:pPr>
            <a:r>
              <a:rPr lang="tr-TR" altLang="ar-SY" sz="2800" dirty="0">
                <a:solidFill>
                  <a:schemeClr val="tx1"/>
                </a:solidFill>
              </a:rPr>
              <a:t>Benzer boyuttaki bir parçacık dağılımı ve bileşenlerin </a:t>
            </a:r>
            <a:r>
              <a:rPr lang="tr-TR" altLang="ar-SY" sz="2800" dirty="0">
                <a:solidFill>
                  <a:srgbClr val="FF0000"/>
                </a:solidFill>
              </a:rPr>
              <a:t>daha iyi karıştırılması </a:t>
            </a:r>
            <a:r>
              <a:rPr lang="tr-TR" altLang="ar-SY" sz="2800" dirty="0">
                <a:solidFill>
                  <a:schemeClr val="tx1"/>
                </a:solidFill>
              </a:rPr>
              <a:t>sağlanır (kuru çorba, kek karışımları). </a:t>
            </a:r>
            <a:r>
              <a:rPr lang="tr-TR" sz="2800" dirty="0">
                <a:solidFill>
                  <a:srgbClr val="FF0000"/>
                </a:solidFill>
              </a:rPr>
              <a:t>Homojen karışımların </a:t>
            </a:r>
            <a:r>
              <a:rPr lang="tr-TR" sz="2800" dirty="0">
                <a:solidFill>
                  <a:schemeClr val="tx1"/>
                </a:solidFill>
              </a:rPr>
              <a:t>elde edilmesi sağlanır.</a:t>
            </a:r>
            <a:endParaRPr lang="en-US" sz="2800" dirty="0">
              <a:solidFill>
                <a:schemeClr val="tx1"/>
              </a:solidFill>
            </a:endParaRPr>
          </a:p>
          <a:p>
            <a:pPr algn="l" rtl="0"/>
            <a:endParaRPr lang="ar-SY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882204"/>
      </p:ext>
    </p:extLst>
  </p:cSld>
  <p:clrMapOvr>
    <a:masterClrMapping/>
  </p:clrMapOvr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come to PowerPoint.potx" id="{43699C43-EC89-4A55-9A99-3FD944590577}" vid="{3C36ED3A-1C33-4ECB-8650-37D568EF454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3DEC53A-9DF1-4780-BE92-17E971B7A9E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Welcome to PowerPoint</Template>
  <TotalTime>8002</TotalTime>
  <Words>3232</Words>
  <Application>Microsoft Office PowerPoint</Application>
  <PresentationFormat>Geniş ekran</PresentationFormat>
  <Paragraphs>312</Paragraphs>
  <Slides>67</Slides>
  <Notes>17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67</vt:i4>
      </vt:variant>
    </vt:vector>
  </HeadingPairs>
  <TitlesOfParts>
    <vt:vector size="79" baseType="lpstr">
      <vt:lpstr>Arial</vt:lpstr>
      <vt:lpstr>Arial Unicode MS</vt:lpstr>
      <vt:lpstr>Calibri</vt:lpstr>
      <vt:lpstr>Cambria Math</vt:lpstr>
      <vt:lpstr>Segoe UI</vt:lpstr>
      <vt:lpstr>Segoe UI Light</vt:lpstr>
      <vt:lpstr>Symbol</vt:lpstr>
      <vt:lpstr>Times New Roman</vt:lpstr>
      <vt:lpstr>Wingdings</vt:lpstr>
      <vt:lpstr>WelcomeDoc</vt:lpstr>
      <vt:lpstr>Equation</vt:lpstr>
      <vt:lpstr>Denklem</vt:lpstr>
      <vt:lpstr>Temel İşlemler I  2018-2019 Boyut Küçültme 1</vt:lpstr>
      <vt:lpstr>Giriş</vt:lpstr>
      <vt:lpstr>Giriş</vt:lpstr>
      <vt:lpstr>Giriş</vt:lpstr>
      <vt:lpstr>Boyut Küçültme İşleminde Yararlanılan Kuvvetler </vt:lpstr>
      <vt:lpstr>Boyut Küçültme İşleminde Yararlanılan Kuvvetler </vt:lpstr>
      <vt:lpstr>Boyut Küçültme İşleminde Yararlanılan Kuvvetler </vt:lpstr>
      <vt:lpstr>Boyut Küçültmenin Yararları </vt:lpstr>
      <vt:lpstr>Boyut Küçültmenin Yararları </vt:lpstr>
      <vt:lpstr>Boyut Küçültme Yöntemlerinin Sınıflandırılması</vt:lpstr>
      <vt:lpstr>Boyut Küçültme Yöntemlerinin Sınıflandırılması</vt:lpstr>
      <vt:lpstr>Boyut Küçültme Yöntemlerinin Sınıflandırılması</vt:lpstr>
      <vt:lpstr>Katı Parçaların Boyutlarının Küçültmesi</vt:lpstr>
      <vt:lpstr>Katı Parçaların Boyutlarının Küçültmesi</vt:lpstr>
      <vt:lpstr>Katı Parçaların Boyutlarının Küçültmesi</vt:lpstr>
      <vt:lpstr>Katı Parçaların Boyutlarının Küçültmesi</vt:lpstr>
      <vt:lpstr>Katı Parçaların Boyutlarının Küçültmesi</vt:lpstr>
      <vt:lpstr>Ufalanmış Üründe Parçacık Büyüklüğü Dağılımı Şekil Faktörü </vt:lpstr>
      <vt:lpstr>Ufalanmış Üründe Parçacık Büyüklüğü Dağılımı Şekil Faktörü </vt:lpstr>
      <vt:lpstr>Ufalanmış Üründe Parçacık Büyüklüğü Dağılımı Şekil Faktörü </vt:lpstr>
      <vt:lpstr>Ufalanmış Üründe Parçacık Büyüklüğü Dağılımı Büyüklük Faktörü </vt:lpstr>
      <vt:lpstr>Ufalanmış Üründe Parçacık Büyüklüğü Dağılımı Büyüklük Faktörü </vt:lpstr>
      <vt:lpstr>Ufalanmış Üründe Parçacık Büyüklüğü Dağılımı Büyüklük Faktörü </vt:lpstr>
      <vt:lpstr>Ufalanmış Üründe Parçacık Büyüklüğü Dağılımı Elek Analizi</vt:lpstr>
      <vt:lpstr>Ufalanmış Üründe Parçacık Büyüklüğü Dağılımı Elek Analizi</vt:lpstr>
      <vt:lpstr>Ufalanmış Üründe Parçacık Büyüklüğü Dağılımı Elek Analizi</vt:lpstr>
      <vt:lpstr>Ufalanmış Üründe Parçacık Büyüklüğü Dağılımı Elek Analizi</vt:lpstr>
      <vt:lpstr>Ufalanmış Üründe Parçacık Büyüklüğü Dağılımı Elek Analizi</vt:lpstr>
      <vt:lpstr>Ufalanmış Üründe Parçacık Büyüklüğü Dağılımı Elek Analizi</vt:lpstr>
      <vt:lpstr>Ufalanmış Üründe Parçacık Büyüklüğü Dağılımı Elek Analizi</vt:lpstr>
      <vt:lpstr>Ufalanmış Üründe Parçacık Büyüklüğü Dağılımı Elek Analizi 1. Differansiyel elek analizi</vt:lpstr>
      <vt:lpstr>Ufalanmış Üründe Parçacık Büyüklüğü Dağılımı Elek Analizi 1. Differansiyel elek analizi</vt:lpstr>
      <vt:lpstr>Ufalanmış Üründe Parçacık Büyüklüğü Dağılımı Elek Analizi 2. Kümülatif analiz</vt:lpstr>
      <vt:lpstr>Ufalanmış Üründe Parçacık Büyüklüğü Dağılımı Elek Analizi 2. Kümülatif analiz</vt:lpstr>
      <vt:lpstr>Ufalanmış Üründe Parçacık Büyüklüğü Dağılımı Elek Analizi 2. Kümülatif analiz</vt:lpstr>
      <vt:lpstr>Ödev</vt:lpstr>
      <vt:lpstr>Enerji ve Güç Gereksinimi</vt:lpstr>
      <vt:lpstr>Enerji ve Güç Gereksinimi</vt:lpstr>
      <vt:lpstr>Enerji ve Güç Gereksinimi</vt:lpstr>
      <vt:lpstr>Enerji ve Güç Gereksinimi</vt:lpstr>
      <vt:lpstr>Enerji ve Güç Gereksinimi</vt:lpstr>
      <vt:lpstr>Enerji ve Güç Gereksinimi</vt:lpstr>
      <vt:lpstr>Enerji ve Güç Gereksinimi</vt:lpstr>
      <vt:lpstr>Enerji ve Güç Gereksinimi</vt:lpstr>
      <vt:lpstr>Enerji ve Güç Gereksinimi</vt:lpstr>
      <vt:lpstr>Enerji ve Güç Gereksinimi</vt:lpstr>
      <vt:lpstr>Enerji ve Güç Gereksinimi</vt:lpstr>
      <vt:lpstr>Enerji ve Güç Gereksinimi- Kick Eşitliği </vt:lpstr>
      <vt:lpstr>Enerji ve Güç Gereksinimi- Kick Eşitliği </vt:lpstr>
      <vt:lpstr>Enerji ve Güç Gereksinimi- Rittinger Eşitliği</vt:lpstr>
      <vt:lpstr>Enerji ve Güç Gereksinimi- Rittinger Eşitliği</vt:lpstr>
      <vt:lpstr>Enerji ve Güç Gereksinimi- Rittinger Eşitliği</vt:lpstr>
      <vt:lpstr>Enerji ve Güç Gereksinimi- Bond Eşitliği</vt:lpstr>
      <vt:lpstr>Enerji ve Güç Gereksinimi- Bond Eşitliği</vt:lpstr>
      <vt:lpstr>Enerji ve Güç Gereksinimi- Bond Eşitliği</vt:lpstr>
      <vt:lpstr>Enerji ve Güç Gereksinimi- Bond Eşitliği</vt:lpstr>
      <vt:lpstr>Enerji ve Güç Gereksinimi</vt:lpstr>
      <vt:lpstr>Örnek 1</vt:lpstr>
      <vt:lpstr>Örnek 1</vt:lpstr>
      <vt:lpstr>Örnek 1</vt:lpstr>
      <vt:lpstr>Örnek 1</vt:lpstr>
      <vt:lpstr>Örnek  2</vt:lpstr>
      <vt:lpstr>Örnek  2</vt:lpstr>
      <vt:lpstr>PowerPoint Sunusu</vt:lpstr>
      <vt:lpstr>Dikkat edilecek hususlar</vt:lpstr>
      <vt:lpstr>Dikkat edilecek hususlar</vt:lpstr>
      <vt:lpstr>Ekipman Seçimi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PowerPoint</dc:title>
  <dc:creator>farhan alfin</dc:creator>
  <cp:keywords/>
  <cp:lastModifiedBy>Farhan Alfin</cp:lastModifiedBy>
  <cp:revision>657</cp:revision>
  <dcterms:created xsi:type="dcterms:W3CDTF">2015-08-29T01:16:41Z</dcterms:created>
  <dcterms:modified xsi:type="dcterms:W3CDTF">2018-10-22T21:47:18Z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TC029239449991</vt:lpwstr>
  </property>
</Properties>
</file>